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5"/>
    <p:sldMasterId id="2147483697" r:id="rId6"/>
    <p:sldMasterId id="2147483698" r:id="rId7"/>
    <p:sldMasterId id="21474836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laj Rij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57C29D-AAA9-4618-9B98-8B0292F0D07B}">
  <a:tblStyle styleId="{8E57C29D-AAA9-4618-9B98-8B0292F0D0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20" Type="http://schemas.openxmlformats.org/officeDocument/2006/relationships/slide" Target="slides/slide11.xml"/><Relationship Id="rId42" Type="http://schemas.openxmlformats.org/officeDocument/2006/relationships/slide" Target="slides/slide33.xml"/><Relationship Id="rId41" Type="http://schemas.openxmlformats.org/officeDocument/2006/relationships/slide" Target="slides/slide32.xml"/><Relationship Id="rId22" Type="http://schemas.openxmlformats.org/officeDocument/2006/relationships/slide" Target="slides/slide13.xml"/><Relationship Id="rId44" Type="http://schemas.openxmlformats.org/officeDocument/2006/relationships/slide" Target="slides/slide35.xml"/><Relationship Id="rId21" Type="http://schemas.openxmlformats.org/officeDocument/2006/relationships/slide" Target="slides/slide12.xml"/><Relationship Id="rId43" Type="http://schemas.openxmlformats.org/officeDocument/2006/relationships/slide" Target="slides/slide34.xml"/><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slide" Target="slides/slide30.xml"/><Relationship Id="rId16" Type="http://schemas.openxmlformats.org/officeDocument/2006/relationships/slide" Target="slides/slide7.xml"/><Relationship Id="rId38" Type="http://schemas.openxmlformats.org/officeDocument/2006/relationships/slide" Target="slides/slide29.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04T04:29:03.818">
    <p:pos x="3773" y="524"/>
    <p:text>mention in this slide that after this entire process of transmission and singaling loops until reader reads a terminator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Font typeface="Times New Roman"/>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400" u="none" cap="none" strike="noStrike">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SzPts val="1400"/>
              <a:buFont typeface="Times New Roman"/>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72b9061da7_0_528: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g372b9061da7_0_52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72b9061da7_0_1607: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g372b9061da7_0_1607: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5" name="Google Shape;315;g372b9061da7_0_1607: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2b9061da7_0_1382: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 name="Google Shape;320;g372b9061da7_0_138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72b9061da7_0_1616: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g372b9061da7_0_161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2b9061da7_0_61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4" name="Google Shape;334;g372b9061da7_0_61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72b9061da7_0_59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1001"/>
              </a:spcBef>
              <a:spcAft>
                <a:spcPts val="0"/>
              </a:spcAft>
              <a:buNone/>
            </a:pPr>
            <a:r>
              <a:t/>
            </a:r>
            <a:endParaRPr sz="1200">
              <a:solidFill>
                <a:schemeClr val="dk1"/>
              </a:solidFill>
            </a:endParaRPr>
          </a:p>
          <a:p>
            <a:pPr indent="0" lvl="0" marL="0" rtl="0" algn="l">
              <a:spcBef>
                <a:spcPts val="1001"/>
              </a:spcBef>
              <a:spcAft>
                <a:spcPts val="0"/>
              </a:spcAft>
              <a:buNone/>
            </a:pPr>
            <a:r>
              <a:rPr lang="en-US" sz="1600">
                <a:solidFill>
                  <a:schemeClr val="dk1"/>
                </a:solidFill>
              </a:rPr>
              <a:t>OLD Content</a:t>
            </a:r>
            <a:endParaRPr sz="16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Strengths: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Constant file size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“Lightweight” operation</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File type-agnostic</a:t>
            </a:r>
            <a:endParaRPr sz="12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Weaknesses: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Medium-dependent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Behavioral Signature</a:t>
            </a:r>
            <a:endParaRPr/>
          </a:p>
        </p:txBody>
      </p:sp>
      <p:sp>
        <p:nvSpPr>
          <p:cNvPr id="356" name="Google Shape;356;g372b9061da7_0_59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72c1e3d145_3_1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1001"/>
              </a:spcBef>
              <a:spcAft>
                <a:spcPts val="0"/>
              </a:spcAft>
              <a:buNone/>
            </a:pPr>
            <a:r>
              <a:rPr lang="en-US" sz="1200">
                <a:solidFill>
                  <a:schemeClr val="dk1"/>
                </a:solidFill>
              </a:rPr>
              <a:t>Chunks are different sizes based on the encoding used</a:t>
            </a:r>
            <a:endParaRPr sz="1200">
              <a:solidFill>
                <a:schemeClr val="dk1"/>
              </a:solidFill>
            </a:endParaRPr>
          </a:p>
          <a:p>
            <a:pPr indent="0" lvl="0" marL="0" rtl="0" algn="l">
              <a:spcBef>
                <a:spcPts val="1001"/>
              </a:spcBef>
              <a:spcAft>
                <a:spcPts val="0"/>
              </a:spcAft>
              <a:buNone/>
            </a:pPr>
            <a:r>
              <a:rPr lang="en-US" sz="1200">
                <a:solidFill>
                  <a:schemeClr val="dk1"/>
                </a:solidFill>
              </a:rPr>
              <a:t>Hash: 1 byte</a:t>
            </a:r>
            <a:endParaRPr sz="1200">
              <a:solidFill>
                <a:schemeClr val="dk1"/>
              </a:solidFill>
            </a:endParaRPr>
          </a:p>
          <a:p>
            <a:pPr indent="0" lvl="0" marL="0" rtl="0" algn="l">
              <a:spcBef>
                <a:spcPts val="1001"/>
              </a:spcBef>
              <a:spcAft>
                <a:spcPts val="0"/>
              </a:spcAft>
              <a:buNone/>
            </a:pPr>
            <a:r>
              <a:rPr lang="en-US" sz="1200">
                <a:solidFill>
                  <a:schemeClr val="dk1"/>
                </a:solidFill>
              </a:rPr>
              <a:t>Metadata: depends on filesystem</a:t>
            </a:r>
            <a:endParaRPr sz="1200">
              <a:solidFill>
                <a:schemeClr val="dk1"/>
              </a:solidFill>
            </a:endParaRPr>
          </a:p>
          <a:p>
            <a:pPr indent="0" lvl="0" marL="0" rtl="0" algn="l">
              <a:spcBef>
                <a:spcPts val="1001"/>
              </a:spcBef>
              <a:spcAft>
                <a:spcPts val="0"/>
              </a:spcAft>
              <a:buNone/>
            </a:pPr>
            <a:r>
              <a:rPr lang="en-US" sz="1200">
                <a:solidFill>
                  <a:schemeClr val="dk1"/>
                </a:solidFill>
              </a:rPr>
              <a:t>	Drive: ~2kb </a:t>
            </a:r>
            <a:endParaRPr sz="1200">
              <a:solidFill>
                <a:schemeClr val="dk1"/>
              </a:solidFill>
            </a:endParaRPr>
          </a:p>
          <a:p>
            <a:pPr indent="0" lvl="0" marL="0" rtl="0" algn="l">
              <a:spcBef>
                <a:spcPts val="1001"/>
              </a:spcBef>
              <a:spcAft>
                <a:spcPts val="0"/>
              </a:spcAft>
              <a:buNone/>
            </a:pPr>
            <a:r>
              <a:rPr lang="en-US" sz="1200">
                <a:solidFill>
                  <a:schemeClr val="dk1"/>
                </a:solidFill>
              </a:rPr>
              <a:t>	Linux: </a:t>
            </a:r>
            <a:endParaRPr sz="1200">
              <a:solidFill>
                <a:schemeClr val="dk1"/>
              </a:solidFill>
            </a:endParaRPr>
          </a:p>
          <a:p>
            <a:pPr indent="0" lvl="0" marL="0" rtl="0" algn="l">
              <a:spcBef>
                <a:spcPts val="1001"/>
              </a:spcBef>
              <a:spcAft>
                <a:spcPts val="0"/>
              </a:spcAft>
              <a:buNone/>
            </a:pPr>
            <a:r>
              <a:t/>
            </a:r>
            <a:endParaRPr sz="1200">
              <a:solidFill>
                <a:schemeClr val="dk1"/>
              </a:solidFill>
            </a:endParaRPr>
          </a:p>
        </p:txBody>
      </p:sp>
      <p:sp>
        <p:nvSpPr>
          <p:cNvPr id="363" name="Google Shape;363;g372c1e3d145_3_1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2c1e3d145_3_2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1001"/>
              </a:spcBef>
              <a:spcAft>
                <a:spcPts val="0"/>
              </a:spcAft>
              <a:buNone/>
            </a:pPr>
            <a:r>
              <a:t/>
            </a:r>
            <a:endParaRPr sz="1200">
              <a:solidFill>
                <a:schemeClr val="dk1"/>
              </a:solidFill>
            </a:endParaRPr>
          </a:p>
          <a:p>
            <a:pPr indent="0" lvl="0" marL="0" rtl="0" algn="l">
              <a:spcBef>
                <a:spcPts val="1001"/>
              </a:spcBef>
              <a:spcAft>
                <a:spcPts val="0"/>
              </a:spcAft>
              <a:buNone/>
            </a:pPr>
            <a:r>
              <a:rPr lang="en-US" sz="1600">
                <a:solidFill>
                  <a:schemeClr val="dk1"/>
                </a:solidFill>
              </a:rPr>
              <a:t>OLD Content</a:t>
            </a:r>
            <a:endParaRPr sz="16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Strengths: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Constant file size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“Lightweight” operation</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File type-agnostic</a:t>
            </a:r>
            <a:endParaRPr sz="12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Weaknesses: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Medium-dependent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Behavioral Signature</a:t>
            </a:r>
            <a:endParaRPr/>
          </a:p>
        </p:txBody>
      </p:sp>
      <p:sp>
        <p:nvSpPr>
          <p:cNvPr id="373" name="Google Shape;373;g372c1e3d145_3_2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2c1e3d145_3_3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1001"/>
              </a:spcBef>
              <a:spcAft>
                <a:spcPts val="0"/>
              </a:spcAft>
              <a:buNone/>
            </a:pPr>
            <a:r>
              <a:t/>
            </a:r>
            <a:endParaRPr sz="1200">
              <a:solidFill>
                <a:schemeClr val="dk1"/>
              </a:solidFill>
            </a:endParaRPr>
          </a:p>
          <a:p>
            <a:pPr indent="0" lvl="0" marL="0" rtl="0" algn="l">
              <a:spcBef>
                <a:spcPts val="1001"/>
              </a:spcBef>
              <a:spcAft>
                <a:spcPts val="0"/>
              </a:spcAft>
              <a:buNone/>
            </a:pPr>
            <a:r>
              <a:rPr lang="en-US" sz="1600">
                <a:solidFill>
                  <a:schemeClr val="dk1"/>
                </a:solidFill>
              </a:rPr>
              <a:t>OLD Content</a:t>
            </a:r>
            <a:endParaRPr sz="16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Strengths: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Constant file size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“Lightweight” operation</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File type-agnostic</a:t>
            </a:r>
            <a:endParaRPr sz="1200">
              <a:solidFill>
                <a:schemeClr val="dk1"/>
              </a:solidFill>
            </a:endParaRPr>
          </a:p>
          <a:p>
            <a:pPr indent="0" lvl="0" marL="0" rtl="0" algn="l">
              <a:spcBef>
                <a:spcPts val="1001"/>
              </a:spcBef>
              <a:spcAft>
                <a:spcPts val="0"/>
              </a:spcAft>
              <a:buClr>
                <a:schemeClr val="dk1"/>
              </a:buClr>
              <a:buSzPts val="1100"/>
              <a:buFont typeface="Arial"/>
              <a:buNone/>
            </a:pPr>
            <a:r>
              <a:rPr lang="en-US" sz="1200">
                <a:solidFill>
                  <a:schemeClr val="dk1"/>
                </a:solidFill>
              </a:rPr>
              <a:t>Weaknesses:</a:t>
            </a:r>
            <a:endParaRPr sz="1200">
              <a:solidFill>
                <a:schemeClr val="dk1"/>
              </a:solidFill>
            </a:endParaRPr>
          </a:p>
          <a:p>
            <a:pPr indent="-304800" lvl="0" marL="457200" rtl="0" algn="l">
              <a:spcBef>
                <a:spcPts val="1001"/>
              </a:spcBef>
              <a:spcAft>
                <a:spcPts val="0"/>
              </a:spcAft>
              <a:buClr>
                <a:schemeClr val="dk1"/>
              </a:buClr>
              <a:buSzPts val="1200"/>
              <a:buChar char="●"/>
            </a:pPr>
            <a:r>
              <a:rPr lang="en-US" sz="1200">
                <a:solidFill>
                  <a:schemeClr val="dk1"/>
                </a:solidFill>
              </a:rPr>
              <a:t>Medium-dependent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Behavioral Signature</a:t>
            </a:r>
            <a:endParaRPr/>
          </a:p>
        </p:txBody>
      </p:sp>
      <p:sp>
        <p:nvSpPr>
          <p:cNvPr id="383" name="Google Shape;383;g372c1e3d145_3_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72b9061da7_0_1640: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g372b9061da7_0_1640: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3" name="Google Shape;393;g372b9061da7_0_1640: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72b9061da7_0_68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72b9061da7_0_68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 name="Google Shape;399;g372b9061da7_0_68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2b9061da7_0_53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g372b9061da7_0_53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2b9061da7_0_71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2" name="Google Shape;432;g372b9061da7_0_71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72b9061da7_0_1690: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g372b9061da7_0_1690: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 name="Google Shape;442;g372b9061da7_0_1690: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2b9061da7_0_730: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g372b9061da7_0_730: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8" name="Google Shape;448;g372b9061da7_0_730: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72b9061da7_0_1662: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3" name="Google Shape;453;g372b9061da7_0_166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72b9061da7_0_164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4" name="Google Shape;474;g372b9061da7_0_164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72b9061da7_0_73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0" name="Google Shape;480;g372b9061da7_0_7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2b9061da7_0_745: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g372b9061da7_0_745: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7" name="Google Shape;487;g372b9061da7_0_745: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2b9061da7_0_75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72b9061da7_0_75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 name="Google Shape;493;g372b9061da7_0_75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72b9061da7_0_756: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g372b9061da7_0_756: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0" name="Google Shape;500;g372b9061da7_0_756: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72b9061da7_0_76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72b9061da7_0_76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 add to this slide, the IDS systems we were wanting to test didn’t really have file monitoring capabilities. I used auditd to generate.</a:t>
            </a:r>
            <a:endParaRPr/>
          </a:p>
        </p:txBody>
      </p:sp>
      <p:sp>
        <p:nvSpPr>
          <p:cNvPr id="506" name="Google Shape;506;g372b9061da7_0_761: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2b9061da7_0_1544:notes"/>
          <p:cNvSpPr/>
          <p:nvPr>
            <p:ph idx="2" type="sldImg"/>
          </p:nvPr>
        </p:nvSpPr>
        <p:spPr>
          <a:xfrm>
            <a:off x="685800" y="1143000"/>
            <a:ext cx="5485200" cy="3085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g372b9061da7_0_1544:notes"/>
          <p:cNvSpPr txBox="1"/>
          <p:nvPr>
            <p:ph idx="1" type="body"/>
          </p:nvPr>
        </p:nvSpPr>
        <p:spPr>
          <a:xfrm>
            <a:off x="685800" y="4400640"/>
            <a:ext cx="5485200" cy="359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 name="Google Shape;250;g372b9061da7_0_1544:notes"/>
          <p:cNvSpPr txBox="1"/>
          <p:nvPr>
            <p:ph idx="12" type="sldNum"/>
          </p:nvPr>
        </p:nvSpPr>
        <p:spPr>
          <a:xfrm>
            <a:off x="3884760" y="8685360"/>
            <a:ext cx="2970600" cy="4575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72b9061da7_0_77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72b9061da7_0_77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SYScall 257 is an opening of a file or creation of new files. This is the fileshare directory itself being monitored over the point of the communication process on linux systems. We can observe an increased spike in SYSCALL 257s. The communication begins at this process and continues until we observe another spike. Actions themselves have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auditctl was used to create this plot.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20" name="Google Shape;520;g372b9061da7_0_77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72b9061da7_0_78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US"/>
              <a:t>Explain how the increased variation in the google hash transfer is understandable due to the different hashes being produced and the stochastic nature of writing those to the file.</a:t>
            </a:r>
            <a:endParaRPr/>
          </a:p>
        </p:txBody>
      </p:sp>
      <p:sp>
        <p:nvSpPr>
          <p:cNvPr id="526" name="Google Shape;526;g372b9061da7_0_78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72b9061da7_0_78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72b9061da7_0_78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7" name="Google Shape;537;g372b9061da7_0_789: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72c1e3d145_3_6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72c1e3d145_3_6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4" name="Google Shape;554;g372c1e3d145_3_61: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72b9061da7_0_80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72b9061da7_0_80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 name="Google Shape;562;g372b9061da7_0_805: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72b9061da7_0_81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72b9061da7_0_81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g372b9061da7_0_81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72b9061da7_0_82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72b9061da7_0_82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2" name="Google Shape;582;g372b9061da7_0_823: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72b9061da7_0_539: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 name="Google Shape;255;g372b9061da7_0_53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2b9061da7_0_54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4" name="Google Shape;264;g372b9061da7_0_54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2b9061da7_0_555: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g372b9061da7_0_55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72b9061da7_0_56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 name="Google Shape;282;g372b9061da7_0_56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2b9061da7_0_571: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 name="Google Shape;291;g372b9061da7_0_57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2b9061da7_0_587: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g372b9061da7_0_58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3" name="Shape 73"/>
        <p:cNvGrpSpPr/>
        <p:nvPr/>
      </p:nvGrpSpPr>
      <p:grpSpPr>
        <a:xfrm>
          <a:off x="0" y="0"/>
          <a:ext cx="0" cy="0"/>
          <a:chOff x="0" y="0"/>
          <a:chExt cx="0" cy="0"/>
        </a:xfrm>
      </p:grpSpPr>
      <p:sp>
        <p:nvSpPr>
          <p:cNvPr id="74" name="Google Shape;74;p1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6" name="Shape 76"/>
        <p:cNvGrpSpPr/>
        <p:nvPr/>
      </p:nvGrpSpPr>
      <p:grpSpPr>
        <a:xfrm>
          <a:off x="0" y="0"/>
          <a:ext cx="0" cy="0"/>
          <a:chOff x="0" y="0"/>
          <a:chExt cx="0" cy="0"/>
        </a:xfrm>
      </p:grpSpPr>
      <p:sp>
        <p:nvSpPr>
          <p:cNvPr id="77" name="Google Shape;77;p1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18"/>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2" name="Shape 82"/>
        <p:cNvGrpSpPr/>
        <p:nvPr/>
      </p:nvGrpSpPr>
      <p:grpSpPr>
        <a:xfrm>
          <a:off x="0" y="0"/>
          <a:ext cx="0" cy="0"/>
          <a:chOff x="0" y="0"/>
          <a:chExt cx="0" cy="0"/>
        </a:xfrm>
      </p:grpSpPr>
      <p:sp>
        <p:nvSpPr>
          <p:cNvPr id="83" name="Google Shape;83;p20"/>
          <p:cNvSpPr txBox="1"/>
          <p:nvPr>
            <p:ph idx="1" type="subTitle"/>
          </p:nvPr>
        </p:nvSpPr>
        <p:spPr>
          <a:xfrm>
            <a:off x="457200" y="205200"/>
            <a:ext cx="8229300" cy="3981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4" name="Shape 84"/>
        <p:cNvGrpSpPr/>
        <p:nvPr/>
      </p:nvGrpSpPr>
      <p:grpSpPr>
        <a:xfrm>
          <a:off x="0" y="0"/>
          <a:ext cx="0" cy="0"/>
          <a:chOff x="0" y="0"/>
          <a:chExt cx="0" cy="0"/>
        </a:xfrm>
      </p:grpSpPr>
      <p:sp>
        <p:nvSpPr>
          <p:cNvPr id="85" name="Google Shape;85;p2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1"/>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1"/>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9" name="Shape 89"/>
        <p:cNvGrpSpPr/>
        <p:nvPr/>
      </p:nvGrpSpPr>
      <p:grpSpPr>
        <a:xfrm>
          <a:off x="0" y="0"/>
          <a:ext cx="0" cy="0"/>
          <a:chOff x="0" y="0"/>
          <a:chExt cx="0" cy="0"/>
        </a:xfrm>
      </p:grpSpPr>
      <p:sp>
        <p:nvSpPr>
          <p:cNvPr id="90" name="Google Shape;90;p2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2"/>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2"/>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4" name="Shape 94"/>
        <p:cNvGrpSpPr/>
        <p:nvPr/>
      </p:nvGrpSpPr>
      <p:grpSpPr>
        <a:xfrm>
          <a:off x="0" y="0"/>
          <a:ext cx="0" cy="0"/>
          <a:chOff x="0" y="0"/>
          <a:chExt cx="0" cy="0"/>
        </a:xfrm>
      </p:grpSpPr>
      <p:sp>
        <p:nvSpPr>
          <p:cNvPr id="95" name="Google Shape;95;p2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3"/>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3"/>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3"/>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9" name="Shape 99"/>
        <p:cNvGrpSpPr/>
        <p:nvPr/>
      </p:nvGrpSpPr>
      <p:grpSpPr>
        <a:xfrm>
          <a:off x="0" y="0"/>
          <a:ext cx="0" cy="0"/>
          <a:chOff x="0" y="0"/>
          <a:chExt cx="0" cy="0"/>
        </a:xfrm>
      </p:grpSpPr>
      <p:sp>
        <p:nvSpPr>
          <p:cNvPr id="100" name="Google Shape;100;p2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4"/>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3" name="Shape 103"/>
        <p:cNvGrpSpPr/>
        <p:nvPr/>
      </p:nvGrpSpPr>
      <p:grpSpPr>
        <a:xfrm>
          <a:off x="0" y="0"/>
          <a:ext cx="0" cy="0"/>
          <a:chOff x="0" y="0"/>
          <a:chExt cx="0" cy="0"/>
        </a:xfrm>
      </p:grpSpPr>
      <p:sp>
        <p:nvSpPr>
          <p:cNvPr id="104" name="Google Shape;104;p2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5"/>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5"/>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5"/>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5"/>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9" name="Shape 109"/>
        <p:cNvGrpSpPr/>
        <p:nvPr/>
      </p:nvGrpSpPr>
      <p:grpSpPr>
        <a:xfrm>
          <a:off x="0" y="0"/>
          <a:ext cx="0" cy="0"/>
          <a:chOff x="0" y="0"/>
          <a:chExt cx="0" cy="0"/>
        </a:xfrm>
      </p:grpSpPr>
      <p:sp>
        <p:nvSpPr>
          <p:cNvPr id="110" name="Google Shape;110;p2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6"/>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6"/>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7" name="Shape 12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8" name="Shape 128"/>
        <p:cNvGrpSpPr/>
        <p:nvPr/>
      </p:nvGrpSpPr>
      <p:grpSpPr>
        <a:xfrm>
          <a:off x="0" y="0"/>
          <a:ext cx="0" cy="0"/>
          <a:chOff x="0" y="0"/>
          <a:chExt cx="0" cy="0"/>
        </a:xfrm>
      </p:grpSpPr>
      <p:sp>
        <p:nvSpPr>
          <p:cNvPr id="129" name="Google Shape;129;p2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9"/>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1" name="Shape 131"/>
        <p:cNvGrpSpPr/>
        <p:nvPr/>
      </p:nvGrpSpPr>
      <p:grpSpPr>
        <a:xfrm>
          <a:off x="0" y="0"/>
          <a:ext cx="0" cy="0"/>
          <a:chOff x="0" y="0"/>
          <a:chExt cx="0" cy="0"/>
        </a:xfrm>
      </p:grpSpPr>
      <p:sp>
        <p:nvSpPr>
          <p:cNvPr id="132" name="Google Shape;132;p3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0"/>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4" name="Shape 134"/>
        <p:cNvGrpSpPr/>
        <p:nvPr/>
      </p:nvGrpSpPr>
      <p:grpSpPr>
        <a:xfrm>
          <a:off x="0" y="0"/>
          <a:ext cx="0" cy="0"/>
          <a:chOff x="0" y="0"/>
          <a:chExt cx="0" cy="0"/>
        </a:xfrm>
      </p:grpSpPr>
      <p:sp>
        <p:nvSpPr>
          <p:cNvPr id="135" name="Google Shape;135;p3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1"/>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1"/>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3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0" name="Shape 140"/>
        <p:cNvGrpSpPr/>
        <p:nvPr/>
      </p:nvGrpSpPr>
      <p:grpSpPr>
        <a:xfrm>
          <a:off x="0" y="0"/>
          <a:ext cx="0" cy="0"/>
          <a:chOff x="0" y="0"/>
          <a:chExt cx="0" cy="0"/>
        </a:xfrm>
      </p:grpSpPr>
      <p:sp>
        <p:nvSpPr>
          <p:cNvPr id="141" name="Google Shape;141;p33"/>
          <p:cNvSpPr txBox="1"/>
          <p:nvPr>
            <p:ph idx="1" type="subTitle"/>
          </p:nvPr>
        </p:nvSpPr>
        <p:spPr>
          <a:xfrm>
            <a:off x="457200" y="205200"/>
            <a:ext cx="8229300" cy="3981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2" name="Shape 142"/>
        <p:cNvGrpSpPr/>
        <p:nvPr/>
      </p:nvGrpSpPr>
      <p:grpSpPr>
        <a:xfrm>
          <a:off x="0" y="0"/>
          <a:ext cx="0" cy="0"/>
          <a:chOff x="0" y="0"/>
          <a:chExt cx="0" cy="0"/>
        </a:xfrm>
      </p:grpSpPr>
      <p:sp>
        <p:nvSpPr>
          <p:cNvPr id="143" name="Google Shape;143;p3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4"/>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4"/>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4"/>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7" name="Shape 147"/>
        <p:cNvGrpSpPr/>
        <p:nvPr/>
      </p:nvGrpSpPr>
      <p:grpSpPr>
        <a:xfrm>
          <a:off x="0" y="0"/>
          <a:ext cx="0" cy="0"/>
          <a:chOff x="0" y="0"/>
          <a:chExt cx="0" cy="0"/>
        </a:xfrm>
      </p:grpSpPr>
      <p:sp>
        <p:nvSpPr>
          <p:cNvPr id="148" name="Google Shape;148;p3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5"/>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35"/>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5"/>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52" name="Shape 152"/>
        <p:cNvGrpSpPr/>
        <p:nvPr/>
      </p:nvGrpSpPr>
      <p:grpSpPr>
        <a:xfrm>
          <a:off x="0" y="0"/>
          <a:ext cx="0" cy="0"/>
          <a:chOff x="0" y="0"/>
          <a:chExt cx="0" cy="0"/>
        </a:xfrm>
      </p:grpSpPr>
      <p:sp>
        <p:nvSpPr>
          <p:cNvPr id="153" name="Google Shape;153;p3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6"/>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6"/>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6"/>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7" name="Shape 157"/>
        <p:cNvGrpSpPr/>
        <p:nvPr/>
      </p:nvGrpSpPr>
      <p:grpSpPr>
        <a:xfrm>
          <a:off x="0" y="0"/>
          <a:ext cx="0" cy="0"/>
          <a:chOff x="0" y="0"/>
          <a:chExt cx="0" cy="0"/>
        </a:xfrm>
      </p:grpSpPr>
      <p:sp>
        <p:nvSpPr>
          <p:cNvPr id="158" name="Google Shape;158;p3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7"/>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37"/>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61" name="Shape 161"/>
        <p:cNvGrpSpPr/>
        <p:nvPr/>
      </p:nvGrpSpPr>
      <p:grpSpPr>
        <a:xfrm>
          <a:off x="0" y="0"/>
          <a:ext cx="0" cy="0"/>
          <a:chOff x="0" y="0"/>
          <a:chExt cx="0" cy="0"/>
        </a:xfrm>
      </p:grpSpPr>
      <p:sp>
        <p:nvSpPr>
          <p:cNvPr id="162" name="Google Shape;162;p3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38"/>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8"/>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8"/>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8"/>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7" name="Shape 167"/>
        <p:cNvGrpSpPr/>
        <p:nvPr/>
      </p:nvGrpSpPr>
      <p:grpSpPr>
        <a:xfrm>
          <a:off x="0" y="0"/>
          <a:ext cx="0" cy="0"/>
          <a:chOff x="0" y="0"/>
          <a:chExt cx="0" cy="0"/>
        </a:xfrm>
      </p:grpSpPr>
      <p:sp>
        <p:nvSpPr>
          <p:cNvPr id="168" name="Google Shape;168;p3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9"/>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39"/>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39"/>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39"/>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3" name="Google Shape;173;p39"/>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4" name="Google Shape;174;p39"/>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6" name="Shape 186"/>
        <p:cNvGrpSpPr/>
        <p:nvPr/>
      </p:nvGrpSpPr>
      <p:grpSpPr>
        <a:xfrm>
          <a:off x="0" y="0"/>
          <a:ext cx="0" cy="0"/>
          <a:chOff x="0" y="0"/>
          <a:chExt cx="0" cy="0"/>
        </a:xfrm>
      </p:grpSpPr>
      <p:sp>
        <p:nvSpPr>
          <p:cNvPr id="187" name="Google Shape;187;p4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2"/>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9" name="Shape 189"/>
        <p:cNvGrpSpPr/>
        <p:nvPr/>
      </p:nvGrpSpPr>
      <p:grpSpPr>
        <a:xfrm>
          <a:off x="0" y="0"/>
          <a:ext cx="0" cy="0"/>
          <a:chOff x="0" y="0"/>
          <a:chExt cx="0" cy="0"/>
        </a:xfrm>
      </p:grpSpPr>
      <p:sp>
        <p:nvSpPr>
          <p:cNvPr id="190" name="Google Shape;190;p4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2" name="Shape 192"/>
        <p:cNvGrpSpPr/>
        <p:nvPr/>
      </p:nvGrpSpPr>
      <p:grpSpPr>
        <a:xfrm>
          <a:off x="0" y="0"/>
          <a:ext cx="0" cy="0"/>
          <a:chOff x="0" y="0"/>
          <a:chExt cx="0" cy="0"/>
        </a:xfrm>
      </p:grpSpPr>
      <p:sp>
        <p:nvSpPr>
          <p:cNvPr id="193" name="Google Shape;193;p4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4"/>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44"/>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4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8" name="Shape 198"/>
        <p:cNvGrpSpPr/>
        <p:nvPr/>
      </p:nvGrpSpPr>
      <p:grpSpPr>
        <a:xfrm>
          <a:off x="0" y="0"/>
          <a:ext cx="0" cy="0"/>
          <a:chOff x="0" y="0"/>
          <a:chExt cx="0" cy="0"/>
        </a:xfrm>
      </p:grpSpPr>
      <p:sp>
        <p:nvSpPr>
          <p:cNvPr id="199" name="Google Shape;199;p46"/>
          <p:cNvSpPr txBox="1"/>
          <p:nvPr>
            <p:ph idx="1" type="subTitle"/>
          </p:nvPr>
        </p:nvSpPr>
        <p:spPr>
          <a:xfrm>
            <a:off x="457200" y="205200"/>
            <a:ext cx="8229300" cy="3981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4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7"/>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47"/>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47"/>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4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8"/>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48"/>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48"/>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0" name="Shape 210"/>
        <p:cNvGrpSpPr/>
        <p:nvPr/>
      </p:nvGrpSpPr>
      <p:grpSpPr>
        <a:xfrm>
          <a:off x="0" y="0"/>
          <a:ext cx="0" cy="0"/>
          <a:chOff x="0" y="0"/>
          <a:chExt cx="0" cy="0"/>
        </a:xfrm>
      </p:grpSpPr>
      <p:sp>
        <p:nvSpPr>
          <p:cNvPr id="211" name="Google Shape;211;p4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9"/>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49"/>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49"/>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5" name="Shape 215"/>
        <p:cNvGrpSpPr/>
        <p:nvPr/>
      </p:nvGrpSpPr>
      <p:grpSpPr>
        <a:xfrm>
          <a:off x="0" y="0"/>
          <a:ext cx="0" cy="0"/>
          <a:chOff x="0" y="0"/>
          <a:chExt cx="0" cy="0"/>
        </a:xfrm>
      </p:grpSpPr>
      <p:sp>
        <p:nvSpPr>
          <p:cNvPr id="216" name="Google Shape;216;p5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0"/>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50"/>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9" name="Shape 219"/>
        <p:cNvGrpSpPr/>
        <p:nvPr/>
      </p:nvGrpSpPr>
      <p:grpSpPr>
        <a:xfrm>
          <a:off x="0" y="0"/>
          <a:ext cx="0" cy="0"/>
          <a:chOff x="0" y="0"/>
          <a:chExt cx="0" cy="0"/>
        </a:xfrm>
      </p:grpSpPr>
      <p:sp>
        <p:nvSpPr>
          <p:cNvPr id="220" name="Google Shape;220;p5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51"/>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1"/>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1"/>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51"/>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5" name="Shape 225"/>
        <p:cNvGrpSpPr/>
        <p:nvPr/>
      </p:nvGrpSpPr>
      <p:grpSpPr>
        <a:xfrm>
          <a:off x="0" y="0"/>
          <a:ext cx="0" cy="0"/>
          <a:chOff x="0" y="0"/>
          <a:chExt cx="0" cy="0"/>
        </a:xfrm>
      </p:grpSpPr>
      <p:sp>
        <p:nvSpPr>
          <p:cNvPr id="226" name="Google Shape;226;p5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52"/>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2"/>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2"/>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52"/>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5.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6.jpg"/><Relationship Id="rId2" Type="http://schemas.openxmlformats.org/officeDocument/2006/relationships/image" Target="../media/image8.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2.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649800" y="4850280"/>
            <a:ext cx="7771320" cy="360"/>
          </a:xfrm>
          <a:custGeom>
            <a:rect b="b" l="l" r="r" t="t"/>
            <a:pathLst>
              <a:path extrusionOk="0" h="21600" w="21600">
                <a:moveTo>
                  <a:pt x="0" y="0"/>
                </a:moveTo>
                <a:lnTo>
                  <a:pt x="21600" y="21600"/>
                </a:lnTo>
              </a:path>
            </a:pathLst>
          </a:custGeom>
          <a:noFill/>
          <a:ln cap="flat" cmpd="sng" w="9525">
            <a:solidFill>
              <a:srgbClr val="595A59"/>
            </a:solidFill>
            <a:prstDash val="solid"/>
            <a:miter lim="8000"/>
            <a:headEnd len="sm" w="sm" type="none"/>
            <a:tailEnd len="sm" w="sm" type="none"/>
          </a:ln>
        </p:spPr>
      </p:sp>
      <p:pic>
        <p:nvPicPr>
          <p:cNvPr id="11" name="Google Shape;11;p1"/>
          <p:cNvPicPr preferRelativeResize="0"/>
          <p:nvPr/>
        </p:nvPicPr>
        <p:blipFill rotWithShape="1">
          <a:blip r:embed="rId2">
            <a:alphaModFix/>
          </a:blip>
          <a:srcRect b="0" l="0" r="0" t="0"/>
          <a:stretch/>
        </p:blipFill>
        <p:spPr>
          <a:xfrm>
            <a:off x="3059280" y="307080"/>
            <a:ext cx="3095280" cy="1198080"/>
          </a:xfrm>
          <a:prstGeom prst="rect">
            <a:avLst/>
          </a:prstGeom>
          <a:noFill/>
          <a:ln>
            <a:noFill/>
          </a:ln>
        </p:spPr>
      </p:pic>
      <p:sp>
        <p:nvSpPr>
          <p:cNvPr id="12" name="Google Shape;12;p1"/>
          <p:cNvSpPr/>
          <p:nvPr/>
        </p:nvSpPr>
        <p:spPr>
          <a:xfrm>
            <a:off x="8001000" y="4489200"/>
            <a:ext cx="979920" cy="311400"/>
          </a:xfrm>
          <a:prstGeom prst="rect">
            <a:avLst/>
          </a:prstGeom>
          <a:noFill/>
          <a:ln>
            <a:noFill/>
          </a:ln>
        </p:spPr>
        <p:txBody>
          <a:bodyPr anchorCtr="0" anchor="t" bIns="34200" lIns="68400" spcFirstLastPara="1" rIns="68400" wrap="square" tIns="34200">
            <a:noAutofit/>
          </a:bodyPr>
          <a:lstStyle/>
          <a:p>
            <a:pPr indent="0" lvl="0" marL="0" marR="0" rtl="0" algn="r">
              <a:lnSpc>
                <a:spcPct val="100000"/>
              </a:lnSpc>
              <a:spcBef>
                <a:spcPts val="0"/>
              </a:spcBef>
              <a:spcAft>
                <a:spcPts val="0"/>
              </a:spcAft>
              <a:buClr>
                <a:srgbClr val="1B3B60"/>
              </a:buClr>
              <a:buSzPts val="1600"/>
              <a:buFont typeface="Arial"/>
              <a:buNone/>
            </a:pPr>
            <a:fld id="{00000000-1234-1234-1234-123412341234}" type="slidenum">
              <a:rPr b="0" i="0" lang="en-US" sz="1600" u="none" cap="none" strike="noStrike">
                <a:solidFill>
                  <a:srgbClr val="1B3B60"/>
                </a:solidFill>
                <a:latin typeface="Arial"/>
                <a:ea typeface="Arial"/>
                <a:cs typeface="Arial"/>
                <a:sym typeface="Arial"/>
              </a:rPr>
              <a:t>‹#›</a:t>
            </a:fld>
            <a:endParaRPr b="0" i="0" sz="1600" u="none" cap="none" strike="noStrike">
              <a:latin typeface="Arial"/>
              <a:ea typeface="Arial"/>
              <a:cs typeface="Arial"/>
              <a:sym typeface="Arial"/>
            </a:endParaRPr>
          </a:p>
        </p:txBody>
      </p:sp>
      <p:sp>
        <p:nvSpPr>
          <p:cNvPr id="13" name="Google Shape;13;p1"/>
          <p:cNvSpPr txBox="1"/>
          <p:nvPr>
            <p:ph type="title"/>
          </p:nvPr>
        </p:nvSpPr>
        <p:spPr>
          <a:xfrm>
            <a:off x="457200" y="205200"/>
            <a:ext cx="8228880" cy="858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
          <p:cNvSpPr txBox="1"/>
          <p:nvPr>
            <p:ph idx="1" type="body"/>
          </p:nvPr>
        </p:nvSpPr>
        <p:spPr>
          <a:xfrm>
            <a:off x="457200" y="1203480"/>
            <a:ext cx="8228880" cy="29826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3" name="Shape 63"/>
        <p:cNvGrpSpPr/>
        <p:nvPr/>
      </p:nvGrpSpPr>
      <p:grpSpPr>
        <a:xfrm>
          <a:off x="0" y="0"/>
          <a:ext cx="0" cy="0"/>
          <a:chOff x="0" y="0"/>
          <a:chExt cx="0" cy="0"/>
        </a:xfrm>
      </p:grpSpPr>
      <p:sp>
        <p:nvSpPr>
          <p:cNvPr id="64" name="Google Shape;64;p14"/>
          <p:cNvSpPr/>
          <p:nvPr/>
        </p:nvSpPr>
        <p:spPr>
          <a:xfrm>
            <a:off x="649800" y="4850280"/>
            <a:ext cx="7771302" cy="378"/>
          </a:xfrm>
          <a:custGeom>
            <a:rect b="b" l="l" r="r" t="t"/>
            <a:pathLst>
              <a:path extrusionOk="0" h="21600" w="21600">
                <a:moveTo>
                  <a:pt x="0" y="0"/>
                </a:moveTo>
                <a:lnTo>
                  <a:pt x="21600" y="21600"/>
                </a:lnTo>
              </a:path>
            </a:pathLst>
          </a:custGeom>
          <a:noFill/>
          <a:ln cap="flat" cmpd="sng" w="9525">
            <a:solidFill>
              <a:srgbClr val="595A59"/>
            </a:solidFill>
            <a:prstDash val="solid"/>
            <a:miter lim="8000"/>
            <a:headEnd len="sm" w="sm" type="none"/>
            <a:tailEnd len="sm" w="sm" type="none"/>
          </a:ln>
        </p:spPr>
      </p:sp>
      <p:pic>
        <p:nvPicPr>
          <p:cNvPr id="65" name="Google Shape;65;p14"/>
          <p:cNvPicPr preferRelativeResize="0"/>
          <p:nvPr/>
        </p:nvPicPr>
        <p:blipFill rotWithShape="1">
          <a:blip r:embed="rId2">
            <a:alphaModFix/>
          </a:blip>
          <a:srcRect b="0" l="0" r="0" t="0"/>
          <a:stretch/>
        </p:blipFill>
        <p:spPr>
          <a:xfrm>
            <a:off x="3059280" y="307080"/>
            <a:ext cx="3095281" cy="1198079"/>
          </a:xfrm>
          <a:prstGeom prst="rect">
            <a:avLst/>
          </a:prstGeom>
          <a:noFill/>
          <a:ln>
            <a:noFill/>
          </a:ln>
        </p:spPr>
      </p:pic>
      <p:sp>
        <p:nvSpPr>
          <p:cNvPr id="66" name="Google Shape;66;p14"/>
          <p:cNvSpPr/>
          <p:nvPr/>
        </p:nvSpPr>
        <p:spPr>
          <a:xfrm>
            <a:off x="8001000" y="4489200"/>
            <a:ext cx="979800" cy="311400"/>
          </a:xfrm>
          <a:prstGeom prst="rect">
            <a:avLst/>
          </a:prstGeom>
          <a:noFill/>
          <a:ln>
            <a:noFill/>
          </a:ln>
        </p:spPr>
        <p:txBody>
          <a:bodyPr anchorCtr="0" anchor="t" bIns="34200" lIns="68400" spcFirstLastPara="1" rIns="68400" wrap="square" tIns="34200">
            <a:noAutofit/>
          </a:bodyPr>
          <a:lstStyle/>
          <a:p>
            <a:pPr indent="0" lvl="0" marL="0" marR="0" rtl="0" algn="r">
              <a:lnSpc>
                <a:spcPct val="100000"/>
              </a:lnSpc>
              <a:spcBef>
                <a:spcPts val="0"/>
              </a:spcBef>
              <a:spcAft>
                <a:spcPts val="0"/>
              </a:spcAft>
              <a:buClr>
                <a:srgbClr val="1B3B60"/>
              </a:buClr>
              <a:buSzPts val="1600"/>
              <a:buFont typeface="Arial"/>
              <a:buNone/>
            </a:pPr>
            <a:fld id="{00000000-1234-1234-1234-123412341234}" type="slidenum">
              <a:rPr b="0" i="0" lang="en-US" sz="1600" u="none" cap="none" strike="noStrike">
                <a:solidFill>
                  <a:srgbClr val="1B3B60"/>
                </a:solidFill>
                <a:latin typeface="Arial"/>
                <a:ea typeface="Arial"/>
                <a:cs typeface="Arial"/>
                <a:sym typeface="Arial"/>
              </a:rPr>
              <a:t>‹#›</a:t>
            </a:fld>
            <a:endParaRPr b="0" i="0" sz="1600" u="none" cap="none" strike="noStrike">
              <a:latin typeface="Arial"/>
              <a:ea typeface="Arial"/>
              <a:cs typeface="Arial"/>
              <a:sym typeface="Arial"/>
            </a:endParaRPr>
          </a:p>
        </p:txBody>
      </p:sp>
      <p:sp>
        <p:nvSpPr>
          <p:cNvPr id="67" name="Google Shape;67;p14"/>
          <p:cNvSpPr txBox="1"/>
          <p:nvPr>
            <p:ph type="title"/>
          </p:nvPr>
        </p:nvSpPr>
        <p:spPr>
          <a:xfrm>
            <a:off x="457200" y="205200"/>
            <a:ext cx="8229000" cy="8583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68" name="Google Shape;68;p14"/>
          <p:cNvSpPr txBox="1"/>
          <p:nvPr>
            <p:ph idx="1" type="body"/>
          </p:nvPr>
        </p:nvSpPr>
        <p:spPr>
          <a:xfrm>
            <a:off x="457200" y="1203480"/>
            <a:ext cx="8229000" cy="29826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7"/>
          <p:cNvSpPr/>
          <p:nvPr/>
        </p:nvSpPr>
        <p:spPr>
          <a:xfrm>
            <a:off x="685800" y="375120"/>
            <a:ext cx="7771302" cy="378"/>
          </a:xfrm>
          <a:custGeom>
            <a:rect b="b" l="l" r="r" t="t"/>
            <a:pathLst>
              <a:path extrusionOk="0" h="21600" w="21600">
                <a:moveTo>
                  <a:pt x="0" y="0"/>
                </a:moveTo>
                <a:lnTo>
                  <a:pt x="21600" y="21600"/>
                </a:lnTo>
              </a:path>
            </a:pathLst>
          </a:custGeom>
          <a:noFill/>
          <a:ln cap="flat" cmpd="sng" w="9525">
            <a:solidFill>
              <a:srgbClr val="595A59"/>
            </a:solidFill>
            <a:prstDash val="solid"/>
            <a:miter lim="8000"/>
            <a:headEnd len="sm" w="sm" type="none"/>
            <a:tailEnd len="sm" w="sm" type="none"/>
          </a:ln>
        </p:spPr>
      </p:sp>
      <p:pic>
        <p:nvPicPr>
          <p:cNvPr id="119" name="Google Shape;119;p27"/>
          <p:cNvPicPr preferRelativeResize="0"/>
          <p:nvPr/>
        </p:nvPicPr>
        <p:blipFill rotWithShape="1">
          <a:blip r:embed="rId1">
            <a:alphaModFix/>
          </a:blip>
          <a:srcRect b="21562" l="0" r="0" t="0"/>
          <a:stretch/>
        </p:blipFill>
        <p:spPr>
          <a:xfrm>
            <a:off x="685800" y="83520"/>
            <a:ext cx="817563" cy="247680"/>
          </a:xfrm>
          <a:prstGeom prst="rect">
            <a:avLst/>
          </a:prstGeom>
          <a:noFill/>
          <a:ln>
            <a:noFill/>
          </a:ln>
        </p:spPr>
      </p:pic>
      <p:sp>
        <p:nvSpPr>
          <p:cNvPr id="120" name="Google Shape;120;p27"/>
          <p:cNvSpPr/>
          <p:nvPr/>
        </p:nvSpPr>
        <p:spPr>
          <a:xfrm>
            <a:off x="8001000" y="4572000"/>
            <a:ext cx="886200" cy="311400"/>
          </a:xfrm>
          <a:prstGeom prst="rect">
            <a:avLst/>
          </a:prstGeom>
          <a:noFill/>
          <a:ln>
            <a:noFill/>
          </a:ln>
        </p:spPr>
        <p:txBody>
          <a:bodyPr anchorCtr="0" anchor="t" bIns="34200" lIns="68400" spcFirstLastPara="1" rIns="68400" wrap="square" tIns="34200">
            <a:noAutofit/>
          </a:bodyPr>
          <a:lstStyle/>
          <a:p>
            <a:pPr indent="0" lvl="0" marL="0" marR="0" rtl="0" algn="r">
              <a:lnSpc>
                <a:spcPct val="100000"/>
              </a:lnSpc>
              <a:spcBef>
                <a:spcPts val="0"/>
              </a:spcBef>
              <a:spcAft>
                <a:spcPts val="0"/>
              </a:spcAft>
              <a:buClr>
                <a:srgbClr val="1B3B60"/>
              </a:buClr>
              <a:buSzPts val="1600"/>
              <a:buFont typeface="Arial"/>
              <a:buNone/>
            </a:pPr>
            <a:fld id="{00000000-1234-1234-1234-123412341234}" type="slidenum">
              <a:rPr b="0" i="0" lang="en-US" sz="1600" u="none" cap="none" strike="noStrike">
                <a:solidFill>
                  <a:srgbClr val="1B3B60"/>
                </a:solidFill>
                <a:latin typeface="Arial"/>
                <a:ea typeface="Arial"/>
                <a:cs typeface="Arial"/>
                <a:sym typeface="Arial"/>
              </a:rPr>
              <a:t>‹#›</a:t>
            </a:fld>
            <a:endParaRPr b="0" i="0" sz="1600" u="none" cap="none" strike="noStrike">
              <a:latin typeface="Arial"/>
              <a:ea typeface="Arial"/>
              <a:cs typeface="Arial"/>
              <a:sym typeface="Arial"/>
            </a:endParaRPr>
          </a:p>
        </p:txBody>
      </p:sp>
      <p:sp>
        <p:nvSpPr>
          <p:cNvPr id="121" name="Google Shape;121;p27"/>
          <p:cNvSpPr/>
          <p:nvPr/>
        </p:nvSpPr>
        <p:spPr>
          <a:xfrm>
            <a:off x="5873040" y="4902840"/>
            <a:ext cx="2669058" cy="378"/>
          </a:xfrm>
          <a:custGeom>
            <a:rect b="b" l="l" r="r" t="t"/>
            <a:pathLst>
              <a:path extrusionOk="0" h="21600" w="21600">
                <a:moveTo>
                  <a:pt x="0" y="0"/>
                </a:moveTo>
                <a:lnTo>
                  <a:pt x="21600" y="21600"/>
                </a:lnTo>
              </a:path>
            </a:pathLst>
          </a:custGeom>
          <a:noFill/>
          <a:ln cap="flat" cmpd="sng" w="9525">
            <a:solidFill>
              <a:srgbClr val="595A59"/>
            </a:solidFill>
            <a:prstDash val="solid"/>
            <a:miter lim="8000"/>
            <a:headEnd len="sm" w="sm" type="none"/>
            <a:tailEnd len="sm" w="sm" type="none"/>
          </a:ln>
        </p:spPr>
      </p:sp>
      <p:sp>
        <p:nvSpPr>
          <p:cNvPr id="122" name="Google Shape;122;p27"/>
          <p:cNvSpPr/>
          <p:nvPr/>
        </p:nvSpPr>
        <p:spPr>
          <a:xfrm flipH="1" rot="10800000">
            <a:off x="2193480" y="4903902"/>
            <a:ext cx="1283742" cy="4698"/>
          </a:xfrm>
          <a:custGeom>
            <a:rect b="b" l="l" r="r" t="t"/>
            <a:pathLst>
              <a:path extrusionOk="0" h="21600" w="21600">
                <a:moveTo>
                  <a:pt x="0" y="0"/>
                </a:moveTo>
                <a:lnTo>
                  <a:pt x="21600" y="21600"/>
                </a:lnTo>
              </a:path>
            </a:pathLst>
          </a:custGeom>
          <a:noFill/>
          <a:ln cap="flat" cmpd="sng" w="9525">
            <a:solidFill>
              <a:srgbClr val="595A59"/>
            </a:solidFill>
            <a:prstDash val="solid"/>
            <a:miter lim="8000"/>
            <a:headEnd len="sm" w="sm" type="none"/>
            <a:tailEnd len="sm" w="sm" type="none"/>
          </a:ln>
        </p:spPr>
      </p:sp>
      <p:sp>
        <p:nvSpPr>
          <p:cNvPr id="123" name="Google Shape;123;p27"/>
          <p:cNvSpPr/>
          <p:nvPr/>
        </p:nvSpPr>
        <p:spPr>
          <a:xfrm>
            <a:off x="359280" y="4806720"/>
            <a:ext cx="1832700" cy="1896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Clr>
                <a:srgbClr val="595A59"/>
              </a:buClr>
              <a:buSzPts val="800"/>
              <a:buFont typeface="Arial"/>
              <a:buNone/>
            </a:pPr>
            <a:r>
              <a:rPr b="0" i="0" lang="en-US" sz="800" u="none" cap="none" strike="noStrike">
                <a:solidFill>
                  <a:srgbClr val="595A59"/>
                </a:solidFill>
                <a:latin typeface="Arial"/>
                <a:ea typeface="Arial"/>
                <a:cs typeface="Arial"/>
                <a:sym typeface="Arial"/>
              </a:rPr>
              <a:t>The Advanced Course in Engineering</a:t>
            </a:r>
            <a:endParaRPr b="0" i="0" sz="800" u="none" cap="none" strike="noStrike">
              <a:latin typeface="Arial"/>
              <a:ea typeface="Arial"/>
              <a:cs typeface="Arial"/>
              <a:sym typeface="Arial"/>
            </a:endParaRPr>
          </a:p>
        </p:txBody>
      </p:sp>
      <p:sp>
        <p:nvSpPr>
          <p:cNvPr id="124" name="Google Shape;124;p27"/>
          <p:cNvSpPr/>
          <p:nvPr/>
        </p:nvSpPr>
        <p:spPr>
          <a:xfrm>
            <a:off x="3445920" y="4806720"/>
            <a:ext cx="2426100" cy="189600"/>
          </a:xfrm>
          <a:prstGeom prst="rect">
            <a:avLst/>
          </a:prstGeom>
          <a:noFill/>
          <a:ln>
            <a:noFill/>
          </a:ln>
        </p:spPr>
        <p:txBody>
          <a:bodyPr anchorCtr="0" anchor="t" bIns="34200" lIns="68400" spcFirstLastPara="1" rIns="68400" wrap="square" tIns="34200">
            <a:noAutofit/>
          </a:bodyPr>
          <a:lstStyle/>
          <a:p>
            <a:pPr indent="0" lvl="0" marL="0" marR="0" rtl="0" algn="ctr">
              <a:lnSpc>
                <a:spcPct val="100000"/>
              </a:lnSpc>
              <a:spcBef>
                <a:spcPts val="0"/>
              </a:spcBef>
              <a:spcAft>
                <a:spcPts val="0"/>
              </a:spcAft>
              <a:buClr>
                <a:srgbClr val="595A59"/>
              </a:buClr>
              <a:buSzPts val="800"/>
              <a:buFont typeface="Arial"/>
              <a:buNone/>
            </a:pPr>
            <a:r>
              <a:rPr b="0" i="0" lang="en-US" sz="800" u="none" cap="none" strike="noStrike">
                <a:solidFill>
                  <a:srgbClr val="595A59"/>
                </a:solidFill>
                <a:latin typeface="Arial"/>
                <a:ea typeface="Arial"/>
                <a:cs typeface="Arial"/>
                <a:sym typeface="Arial"/>
              </a:rPr>
              <a:t>Competence  Commitment  Courage  Compassion</a:t>
            </a:r>
            <a:endParaRPr b="0" i="0" sz="800" u="none" cap="none" strike="noStrike">
              <a:latin typeface="Arial"/>
              <a:ea typeface="Arial"/>
              <a:cs typeface="Arial"/>
              <a:sym typeface="Arial"/>
            </a:endParaRPr>
          </a:p>
        </p:txBody>
      </p:sp>
      <p:sp>
        <p:nvSpPr>
          <p:cNvPr id="125" name="Google Shape;125;p2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26" name="Google Shape;126;p27"/>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p:nvPr/>
        </p:nvSpPr>
        <p:spPr>
          <a:xfrm>
            <a:off x="685800" y="375120"/>
            <a:ext cx="7771302" cy="378"/>
          </a:xfrm>
          <a:custGeom>
            <a:rect b="b" l="l" r="r" t="t"/>
            <a:pathLst>
              <a:path extrusionOk="0" h="21600" w="21600">
                <a:moveTo>
                  <a:pt x="0" y="0"/>
                </a:moveTo>
                <a:lnTo>
                  <a:pt x="21600" y="21600"/>
                </a:lnTo>
              </a:path>
            </a:pathLst>
          </a:custGeom>
          <a:noFill/>
          <a:ln cap="flat" cmpd="sng" w="9525">
            <a:solidFill>
              <a:srgbClr val="CBCCCB"/>
            </a:solidFill>
            <a:prstDash val="solid"/>
            <a:miter lim="8000"/>
            <a:headEnd len="sm" w="sm" type="none"/>
            <a:tailEnd len="sm" w="sm" type="none"/>
          </a:ln>
        </p:spPr>
      </p:sp>
      <p:pic>
        <p:nvPicPr>
          <p:cNvPr descr="A black and white logo&#10;&#10;Description automatically generated with low confidence" id="177" name="Google Shape;177;p40"/>
          <p:cNvPicPr preferRelativeResize="0"/>
          <p:nvPr/>
        </p:nvPicPr>
        <p:blipFill rotWithShape="1">
          <a:blip r:embed="rId2">
            <a:alphaModFix/>
          </a:blip>
          <a:srcRect b="24551" l="0" r="0" t="0"/>
          <a:stretch/>
        </p:blipFill>
        <p:spPr>
          <a:xfrm>
            <a:off x="685800" y="80640"/>
            <a:ext cx="828363" cy="241560"/>
          </a:xfrm>
          <a:prstGeom prst="rect">
            <a:avLst/>
          </a:prstGeom>
          <a:noFill/>
          <a:ln>
            <a:noFill/>
          </a:ln>
        </p:spPr>
      </p:pic>
      <p:sp>
        <p:nvSpPr>
          <p:cNvPr id="178" name="Google Shape;178;p40"/>
          <p:cNvSpPr/>
          <p:nvPr/>
        </p:nvSpPr>
        <p:spPr>
          <a:xfrm>
            <a:off x="7772400" y="4489200"/>
            <a:ext cx="1142400" cy="311400"/>
          </a:xfrm>
          <a:prstGeom prst="rect">
            <a:avLst/>
          </a:prstGeom>
          <a:noFill/>
          <a:ln>
            <a:noFill/>
          </a:ln>
        </p:spPr>
        <p:txBody>
          <a:bodyPr anchorCtr="0" anchor="t" bIns="34200" lIns="68400" spcFirstLastPara="1" rIns="68400" wrap="square" tIns="34200">
            <a:noAutofit/>
          </a:bodyPr>
          <a:lstStyle/>
          <a:p>
            <a:pPr indent="0" lvl="0" marL="0" marR="0" rtl="0" algn="r">
              <a:lnSpc>
                <a:spcPct val="100000"/>
              </a:lnSpc>
              <a:spcBef>
                <a:spcPts val="0"/>
              </a:spcBef>
              <a:spcAft>
                <a:spcPts val="0"/>
              </a:spcAft>
              <a:buClr>
                <a:srgbClr val="FFFFFF"/>
              </a:buClr>
              <a:buSzPts val="1600"/>
              <a:buFont typeface="Arial"/>
              <a:buNone/>
            </a:pPr>
            <a:fld id="{00000000-1234-1234-1234-123412341234}" type="slidenum">
              <a:rPr b="0" i="0" lang="en-US" sz="1600" u="none" cap="none" strike="noStrike">
                <a:solidFill>
                  <a:srgbClr val="FFFFFF"/>
                </a:solidFill>
                <a:latin typeface="Arial"/>
                <a:ea typeface="Arial"/>
                <a:cs typeface="Arial"/>
                <a:sym typeface="Arial"/>
              </a:rPr>
              <a:t>‹#›</a:t>
            </a:fld>
            <a:endParaRPr b="0" i="0" sz="1600" u="none" cap="none" strike="noStrike">
              <a:latin typeface="Arial"/>
              <a:ea typeface="Arial"/>
              <a:cs typeface="Arial"/>
              <a:sym typeface="Arial"/>
            </a:endParaRPr>
          </a:p>
        </p:txBody>
      </p:sp>
      <p:sp>
        <p:nvSpPr>
          <p:cNvPr id="179" name="Google Shape;179;p40"/>
          <p:cNvSpPr/>
          <p:nvPr/>
        </p:nvSpPr>
        <p:spPr>
          <a:xfrm>
            <a:off x="5878080" y="4906440"/>
            <a:ext cx="2669058" cy="378"/>
          </a:xfrm>
          <a:custGeom>
            <a:rect b="b" l="l" r="r" t="t"/>
            <a:pathLst>
              <a:path extrusionOk="0" h="21600" w="21600">
                <a:moveTo>
                  <a:pt x="0" y="0"/>
                </a:moveTo>
                <a:lnTo>
                  <a:pt x="21600" y="21600"/>
                </a:lnTo>
              </a:path>
            </a:pathLst>
          </a:custGeom>
          <a:noFill/>
          <a:ln cap="flat" cmpd="sng" w="9525">
            <a:solidFill>
              <a:srgbClr val="FFFFFF"/>
            </a:solidFill>
            <a:prstDash val="solid"/>
            <a:miter lim="8000"/>
            <a:headEnd len="sm" w="sm" type="none"/>
            <a:tailEnd len="sm" w="sm" type="none"/>
          </a:ln>
        </p:spPr>
      </p:sp>
      <p:sp>
        <p:nvSpPr>
          <p:cNvPr id="180" name="Google Shape;180;p40"/>
          <p:cNvSpPr/>
          <p:nvPr/>
        </p:nvSpPr>
        <p:spPr>
          <a:xfrm flipH="1" rot="10800000">
            <a:off x="2193480" y="4903902"/>
            <a:ext cx="1283742" cy="4698"/>
          </a:xfrm>
          <a:custGeom>
            <a:rect b="b" l="l" r="r" t="t"/>
            <a:pathLst>
              <a:path extrusionOk="0" h="21600" w="21600">
                <a:moveTo>
                  <a:pt x="0" y="0"/>
                </a:moveTo>
                <a:lnTo>
                  <a:pt x="21600" y="21600"/>
                </a:lnTo>
              </a:path>
            </a:pathLst>
          </a:custGeom>
          <a:noFill/>
          <a:ln cap="flat" cmpd="sng" w="9525">
            <a:solidFill>
              <a:srgbClr val="FFFFFF"/>
            </a:solidFill>
            <a:prstDash val="solid"/>
            <a:miter lim="8000"/>
            <a:headEnd len="sm" w="sm" type="none"/>
            <a:tailEnd len="sm" w="sm" type="none"/>
          </a:ln>
        </p:spPr>
      </p:sp>
      <p:sp>
        <p:nvSpPr>
          <p:cNvPr id="181" name="Google Shape;181;p40"/>
          <p:cNvSpPr/>
          <p:nvPr/>
        </p:nvSpPr>
        <p:spPr>
          <a:xfrm>
            <a:off x="307440" y="4809600"/>
            <a:ext cx="1828200" cy="1896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Clr>
                <a:srgbClr val="FFFFFF"/>
              </a:buClr>
              <a:buSzPts val="800"/>
              <a:buFont typeface="Arial"/>
              <a:buNone/>
            </a:pPr>
            <a:r>
              <a:rPr b="0" i="0" lang="en-US" sz="800" u="none" cap="none" strike="noStrike">
                <a:solidFill>
                  <a:srgbClr val="FFFFFF"/>
                </a:solidFill>
                <a:latin typeface="Arial"/>
                <a:ea typeface="Arial"/>
                <a:cs typeface="Arial"/>
                <a:sym typeface="Arial"/>
              </a:rPr>
              <a:t>The Advanced Course in Engineering</a:t>
            </a:r>
            <a:endParaRPr b="0" i="0" sz="800" u="none" cap="none" strike="noStrike">
              <a:latin typeface="Arial"/>
              <a:ea typeface="Arial"/>
              <a:cs typeface="Arial"/>
              <a:sym typeface="Arial"/>
            </a:endParaRPr>
          </a:p>
        </p:txBody>
      </p:sp>
      <p:sp>
        <p:nvSpPr>
          <p:cNvPr id="182" name="Google Shape;182;p40"/>
          <p:cNvSpPr/>
          <p:nvPr/>
        </p:nvSpPr>
        <p:spPr>
          <a:xfrm>
            <a:off x="3450960" y="4810320"/>
            <a:ext cx="2426100" cy="189600"/>
          </a:xfrm>
          <a:prstGeom prst="rect">
            <a:avLst/>
          </a:prstGeom>
          <a:noFill/>
          <a:ln>
            <a:noFill/>
          </a:ln>
        </p:spPr>
        <p:txBody>
          <a:bodyPr anchorCtr="0" anchor="t" bIns="34200" lIns="68400" spcFirstLastPara="1" rIns="68400" wrap="square" tIns="34200">
            <a:noAutofit/>
          </a:bodyPr>
          <a:lstStyle/>
          <a:p>
            <a:pPr indent="0" lvl="0" marL="0" marR="0" rtl="0" algn="ctr">
              <a:lnSpc>
                <a:spcPct val="100000"/>
              </a:lnSpc>
              <a:spcBef>
                <a:spcPts val="0"/>
              </a:spcBef>
              <a:spcAft>
                <a:spcPts val="0"/>
              </a:spcAft>
              <a:buClr>
                <a:srgbClr val="FFFFFF"/>
              </a:buClr>
              <a:buSzPts val="800"/>
              <a:buFont typeface="Arial"/>
              <a:buNone/>
            </a:pPr>
            <a:r>
              <a:rPr b="0" i="0" lang="en-US" sz="800" u="none" cap="none" strike="noStrike">
                <a:solidFill>
                  <a:srgbClr val="FFFFFF"/>
                </a:solidFill>
                <a:latin typeface="Arial"/>
                <a:ea typeface="Arial"/>
                <a:cs typeface="Arial"/>
                <a:sym typeface="Arial"/>
              </a:rPr>
              <a:t>Competence  Commitment  Courage  Compassion</a:t>
            </a:r>
            <a:endParaRPr b="0" i="0" sz="800" u="none" cap="none" strike="noStrike">
              <a:latin typeface="Arial"/>
              <a:ea typeface="Arial"/>
              <a:cs typeface="Arial"/>
              <a:sym typeface="Arial"/>
            </a:endParaRPr>
          </a:p>
        </p:txBody>
      </p:sp>
      <p:sp>
        <p:nvSpPr>
          <p:cNvPr id="183" name="Google Shape;183;p4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84" name="Google Shape;184;p40"/>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cyesec.com/blog/red-team-vs-blue-team-cybersecurity-they-can-help-your-business" TargetMode="External"/><Relationship Id="rId4" Type="http://schemas.openxmlformats.org/officeDocument/2006/relationships/hyperlink" Target="https://cwe.mitre.org/data/definitions/514.html" TargetMode="External"/><Relationship Id="rId9" Type="http://schemas.openxmlformats.org/officeDocument/2006/relationships/hyperlink" Target="https://patterns.omi.uni-ulm.de/NIHPattern/" TargetMode="External"/><Relationship Id="rId5" Type="http://schemas.openxmlformats.org/officeDocument/2006/relationships/hyperlink" Target="https://en.wikipedia.org/wiki/Tux_%28mascot%29" TargetMode="External"/><Relationship Id="rId6" Type="http://schemas.openxmlformats.org/officeDocument/2006/relationships/hyperlink" Target="https://www.flaticon.com/free-icon/nfs_9748993" TargetMode="External"/><Relationship Id="rId7" Type="http://schemas.openxmlformats.org/officeDocument/2006/relationships/hyperlink" Target="https://www.vecteezy.com/png/12871368-google-drive-icon-google-product-illustration" TargetMode="External"/><Relationship Id="rId8" Type="http://schemas.openxmlformats.org/officeDocument/2006/relationships/hyperlink" Target="https://www.linkedin.com/products/isoc24-b-v--metasploit-rapid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6.png"/><Relationship Id="rId5"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3"/>
          <p:cNvSpPr txBox="1"/>
          <p:nvPr>
            <p:ph idx="4294967295" type="body"/>
          </p:nvPr>
        </p:nvSpPr>
        <p:spPr>
          <a:xfrm>
            <a:off x="722225" y="3296925"/>
            <a:ext cx="7814100" cy="1143000"/>
          </a:xfrm>
          <a:prstGeom prst="rect">
            <a:avLst/>
          </a:prstGeom>
          <a:noFill/>
          <a:ln>
            <a:noFill/>
          </a:ln>
        </p:spPr>
        <p:txBody>
          <a:bodyPr anchorCtr="0" anchor="t" bIns="34200" lIns="68400" spcFirstLastPara="1" rIns="68400" wrap="square" tIns="34200">
            <a:noAutofit/>
          </a:bodyPr>
          <a:lstStyle/>
          <a:p>
            <a:pPr indent="0" lvl="0" marL="0" marR="0" rtl="0" algn="ctr">
              <a:lnSpc>
                <a:spcPct val="150000"/>
              </a:lnSpc>
              <a:spcBef>
                <a:spcPts val="0"/>
              </a:spcBef>
              <a:spcAft>
                <a:spcPts val="0"/>
              </a:spcAft>
              <a:buClr>
                <a:srgbClr val="004B8D"/>
              </a:buClr>
              <a:buSzPts val="1100"/>
              <a:buFont typeface="Arial"/>
              <a:buNone/>
            </a:pPr>
            <a:r>
              <a:rPr b="1" lang="en-US" sz="1400">
                <a:solidFill>
                  <a:srgbClr val="004B8D"/>
                </a:solidFill>
              </a:rPr>
              <a:t>Jonathan, Salaj and Arif</a:t>
            </a:r>
            <a:endParaRPr b="0" i="0" sz="1400" u="none" cap="none" strike="noStrike">
              <a:latin typeface="Arial"/>
              <a:ea typeface="Arial"/>
              <a:cs typeface="Arial"/>
              <a:sym typeface="Arial"/>
            </a:endParaRPr>
          </a:p>
          <a:p>
            <a:pPr indent="0" lvl="0" marL="0" marR="0" rtl="0" algn="ctr">
              <a:lnSpc>
                <a:spcPct val="150000"/>
              </a:lnSpc>
              <a:spcBef>
                <a:spcPts val="0"/>
              </a:spcBef>
              <a:spcAft>
                <a:spcPts val="0"/>
              </a:spcAft>
              <a:buClr>
                <a:srgbClr val="004B8D"/>
              </a:buClr>
              <a:buSzPts val="1100"/>
              <a:buFont typeface="Arial"/>
              <a:buNone/>
            </a:pPr>
            <a:r>
              <a:rPr b="1" lang="en-US" sz="1400">
                <a:solidFill>
                  <a:srgbClr val="004B8D"/>
                </a:solidFill>
              </a:rPr>
              <a:t>Camaleonte</a:t>
            </a:r>
            <a:endParaRPr b="0" i="0" sz="1400" u="none" cap="none" strike="noStrike">
              <a:latin typeface="Arial"/>
              <a:ea typeface="Arial"/>
              <a:cs typeface="Arial"/>
              <a:sym typeface="Arial"/>
            </a:endParaRPr>
          </a:p>
          <a:p>
            <a:pPr indent="0" lvl="0" marL="0" marR="0" rtl="0" algn="ctr">
              <a:lnSpc>
                <a:spcPct val="150000"/>
              </a:lnSpc>
              <a:spcBef>
                <a:spcPts val="799"/>
              </a:spcBef>
              <a:spcAft>
                <a:spcPts val="0"/>
              </a:spcAft>
              <a:buClr>
                <a:srgbClr val="004B8D"/>
              </a:buClr>
              <a:buSzPts val="1100"/>
              <a:buFont typeface="Arial"/>
              <a:buNone/>
            </a:pPr>
            <a:r>
              <a:rPr b="1" lang="en-US" sz="1400">
                <a:solidFill>
                  <a:srgbClr val="004B8D"/>
                </a:solidFill>
              </a:rPr>
              <a:t>4th, August</a:t>
            </a:r>
            <a:r>
              <a:rPr b="1" lang="en-US" sz="1400">
                <a:solidFill>
                  <a:srgbClr val="004B8D"/>
                </a:solidFill>
              </a:rPr>
              <a:t> 2025</a:t>
            </a:r>
            <a:endParaRPr b="0" i="0" sz="1400" u="none" cap="none" strike="noStrike">
              <a:latin typeface="Arial"/>
              <a:ea typeface="Arial"/>
              <a:cs typeface="Arial"/>
              <a:sym typeface="Arial"/>
            </a:endParaRPr>
          </a:p>
        </p:txBody>
      </p:sp>
      <p:sp>
        <p:nvSpPr>
          <p:cNvPr id="238" name="Google Shape;238;p53"/>
          <p:cNvSpPr txBox="1"/>
          <p:nvPr>
            <p:ph idx="4294967295" type="title"/>
          </p:nvPr>
        </p:nvSpPr>
        <p:spPr>
          <a:xfrm>
            <a:off x="178500" y="1853075"/>
            <a:ext cx="8760300" cy="1177200"/>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rgbClr val="004B8D"/>
              </a:buClr>
              <a:buSzPts val="5400"/>
              <a:buFont typeface="Arial"/>
              <a:buNone/>
            </a:pPr>
            <a:r>
              <a:rPr b="1" lang="en-US" sz="3300">
                <a:solidFill>
                  <a:srgbClr val="004B8D"/>
                </a:solidFill>
              </a:rPr>
              <a:t>Covert Channel Research</a:t>
            </a:r>
            <a:endParaRPr b="1"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2"/>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Design Philosophy</a:t>
            </a:r>
            <a:endParaRPr b="1" sz="4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3"/>
          <p:cNvSpPr/>
          <p:nvPr/>
        </p:nvSpPr>
        <p:spPr>
          <a:xfrm>
            <a:off x="617999" y="477775"/>
            <a:ext cx="18471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Medi</a:t>
            </a:r>
            <a:r>
              <a:rPr lang="en-US" sz="3000">
                <a:solidFill>
                  <a:srgbClr val="004B8D"/>
                </a:solidFill>
              </a:rPr>
              <a:t>ums</a:t>
            </a:r>
            <a:endParaRPr b="0" i="0" sz="3000" u="none" cap="none" strike="noStrike">
              <a:latin typeface="Arial"/>
              <a:ea typeface="Arial"/>
              <a:cs typeface="Arial"/>
              <a:sym typeface="Arial"/>
            </a:endParaRPr>
          </a:p>
        </p:txBody>
      </p:sp>
      <p:sp>
        <p:nvSpPr>
          <p:cNvPr id="323" name="Google Shape;323;p63"/>
          <p:cNvSpPr/>
          <p:nvPr/>
        </p:nvSpPr>
        <p:spPr>
          <a:xfrm>
            <a:off x="3769900" y="1441425"/>
            <a:ext cx="2772000" cy="19221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1001"/>
              </a:spcBef>
              <a:spcAft>
                <a:spcPts val="0"/>
              </a:spcAft>
              <a:buNone/>
            </a:pPr>
            <a:r>
              <a:t/>
            </a:r>
            <a:endParaRPr sz="1600"/>
          </a:p>
        </p:txBody>
      </p:sp>
      <p:sp>
        <p:nvSpPr>
          <p:cNvPr id="324" name="Google Shape;324;p63"/>
          <p:cNvSpPr/>
          <p:nvPr/>
        </p:nvSpPr>
        <p:spPr>
          <a:xfrm>
            <a:off x="635075" y="1132956"/>
            <a:ext cx="5703900" cy="15822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1001"/>
              </a:spcBef>
              <a:spcAft>
                <a:spcPts val="0"/>
              </a:spcAft>
              <a:buNone/>
            </a:pPr>
            <a:r>
              <a:rPr b="1" lang="en-US" sz="1600"/>
              <a:t>All filesystems in a covert channel must…</a:t>
            </a:r>
            <a:endParaRPr sz="1600"/>
          </a:p>
          <a:p>
            <a:pPr indent="-330200" lvl="0" marL="914400" marR="0" rtl="0" algn="l">
              <a:lnSpc>
                <a:spcPct val="115000"/>
              </a:lnSpc>
              <a:spcBef>
                <a:spcPts val="1001"/>
              </a:spcBef>
              <a:spcAft>
                <a:spcPts val="0"/>
              </a:spcAft>
              <a:buSzPts val="1600"/>
              <a:buChar char="●"/>
            </a:pPr>
            <a:r>
              <a:rPr lang="en-US" sz="1600"/>
              <a:t>List files</a:t>
            </a:r>
            <a:endParaRPr sz="1600"/>
          </a:p>
          <a:p>
            <a:pPr indent="-330200" lvl="0" marL="914400" marR="0" rtl="0" algn="l">
              <a:lnSpc>
                <a:spcPct val="115000"/>
              </a:lnSpc>
              <a:spcBef>
                <a:spcPts val="0"/>
              </a:spcBef>
              <a:spcAft>
                <a:spcPts val="0"/>
              </a:spcAft>
              <a:buSzPts val="1600"/>
              <a:buChar char="●"/>
            </a:pPr>
            <a:r>
              <a:rPr lang="en-US" sz="1600"/>
              <a:t>Read files</a:t>
            </a:r>
            <a:endParaRPr sz="1600"/>
          </a:p>
          <a:p>
            <a:pPr indent="-330200" lvl="0" marL="914400" marR="0" rtl="0" algn="l">
              <a:lnSpc>
                <a:spcPct val="115000"/>
              </a:lnSpc>
              <a:spcBef>
                <a:spcPts val="0"/>
              </a:spcBef>
              <a:spcAft>
                <a:spcPts val="0"/>
              </a:spcAft>
              <a:buSzPts val="1600"/>
              <a:buChar char="●"/>
            </a:pPr>
            <a:r>
              <a:rPr lang="en-US" sz="1600"/>
              <a:t>Write files</a:t>
            </a:r>
            <a:endParaRPr sz="1600"/>
          </a:p>
        </p:txBody>
      </p:sp>
      <p:pic>
        <p:nvPicPr>
          <p:cNvPr id="325" name="Google Shape;325;p63"/>
          <p:cNvPicPr preferRelativeResize="0"/>
          <p:nvPr/>
        </p:nvPicPr>
        <p:blipFill>
          <a:blip r:embed="rId3">
            <a:alphaModFix/>
          </a:blip>
          <a:stretch>
            <a:fillRect/>
          </a:stretch>
        </p:blipFill>
        <p:spPr>
          <a:xfrm>
            <a:off x="900375" y="3046237"/>
            <a:ext cx="7343249" cy="172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4"/>
          <p:cNvSpPr/>
          <p:nvPr/>
        </p:nvSpPr>
        <p:spPr>
          <a:xfrm>
            <a:off x="617999" y="477775"/>
            <a:ext cx="18471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Mediums</a:t>
            </a:r>
            <a:endParaRPr b="0" i="0" sz="3000" u="none" cap="none" strike="noStrike">
              <a:latin typeface="Arial"/>
              <a:ea typeface="Arial"/>
              <a:cs typeface="Arial"/>
              <a:sym typeface="Arial"/>
            </a:endParaRPr>
          </a:p>
        </p:txBody>
      </p:sp>
      <p:pic>
        <p:nvPicPr>
          <p:cNvPr id="331" name="Google Shape;331;p64"/>
          <p:cNvPicPr preferRelativeResize="0"/>
          <p:nvPr/>
        </p:nvPicPr>
        <p:blipFill>
          <a:blip r:embed="rId3">
            <a:alphaModFix/>
          </a:blip>
          <a:stretch>
            <a:fillRect/>
          </a:stretch>
        </p:blipFill>
        <p:spPr>
          <a:xfrm>
            <a:off x="920063" y="1321475"/>
            <a:ext cx="7303875" cy="341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5"/>
          <p:cNvSpPr/>
          <p:nvPr/>
        </p:nvSpPr>
        <p:spPr>
          <a:xfrm>
            <a:off x="617999" y="477775"/>
            <a:ext cx="18471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Mediums</a:t>
            </a:r>
            <a:endParaRPr b="0" i="0" sz="3000" u="none" cap="none" strike="noStrike">
              <a:latin typeface="Arial"/>
              <a:ea typeface="Arial"/>
              <a:cs typeface="Arial"/>
              <a:sym typeface="Arial"/>
            </a:endParaRPr>
          </a:p>
        </p:txBody>
      </p:sp>
      <p:cxnSp>
        <p:nvCxnSpPr>
          <p:cNvPr id="337" name="Google Shape;337;p65"/>
          <p:cNvCxnSpPr>
            <a:stCxn id="338" idx="2"/>
            <a:endCxn id="339" idx="0"/>
          </p:cNvCxnSpPr>
          <p:nvPr/>
        </p:nvCxnSpPr>
        <p:spPr>
          <a:xfrm flipH="1" rot="-5400000">
            <a:off x="5169900" y="1038925"/>
            <a:ext cx="574500" cy="1770300"/>
          </a:xfrm>
          <a:prstGeom prst="bentConnector3">
            <a:avLst>
              <a:gd fmla="val 49995" name="adj1"/>
            </a:avLst>
          </a:prstGeom>
          <a:noFill/>
          <a:ln cap="flat" cmpd="sng" w="38100">
            <a:solidFill>
              <a:schemeClr val="accent5"/>
            </a:solidFill>
            <a:prstDash val="solid"/>
            <a:round/>
            <a:headEnd len="med" w="med" type="diamond"/>
            <a:tailEnd len="med" w="med" type="diamond"/>
          </a:ln>
        </p:spPr>
      </p:cxnSp>
      <p:cxnSp>
        <p:nvCxnSpPr>
          <p:cNvPr id="340" name="Google Shape;340;p65"/>
          <p:cNvCxnSpPr>
            <a:stCxn id="341" idx="2"/>
            <a:endCxn id="342" idx="0"/>
          </p:cNvCxnSpPr>
          <p:nvPr/>
        </p:nvCxnSpPr>
        <p:spPr>
          <a:xfrm flipH="1" rot="-5400000">
            <a:off x="2868900" y="2728463"/>
            <a:ext cx="711000" cy="845400"/>
          </a:xfrm>
          <a:prstGeom prst="bentConnector2">
            <a:avLst/>
          </a:prstGeom>
          <a:noFill/>
          <a:ln cap="flat" cmpd="sng" w="38100">
            <a:solidFill>
              <a:schemeClr val="accent5"/>
            </a:solidFill>
            <a:prstDash val="solid"/>
            <a:round/>
            <a:headEnd len="med" w="med" type="diamond"/>
            <a:tailEnd len="med" w="med" type="diamond"/>
          </a:ln>
        </p:spPr>
      </p:cxnSp>
      <p:cxnSp>
        <p:nvCxnSpPr>
          <p:cNvPr id="343" name="Google Shape;343;p65"/>
          <p:cNvCxnSpPr>
            <a:stCxn id="344" idx="0"/>
            <a:endCxn id="341" idx="2"/>
          </p:cNvCxnSpPr>
          <p:nvPr/>
        </p:nvCxnSpPr>
        <p:spPr>
          <a:xfrm flipH="1" rot="10800000">
            <a:off x="1956300" y="2795663"/>
            <a:ext cx="845400" cy="711000"/>
          </a:xfrm>
          <a:prstGeom prst="bentConnector2">
            <a:avLst/>
          </a:prstGeom>
          <a:noFill/>
          <a:ln cap="flat" cmpd="sng" w="38100">
            <a:solidFill>
              <a:schemeClr val="accent5"/>
            </a:solidFill>
            <a:prstDash val="solid"/>
            <a:round/>
            <a:headEnd len="med" w="med" type="diamond"/>
            <a:tailEnd len="med" w="med" type="diamond"/>
          </a:ln>
        </p:spPr>
      </p:cxnSp>
      <p:cxnSp>
        <p:nvCxnSpPr>
          <p:cNvPr id="345" name="Google Shape;345;p65"/>
          <p:cNvCxnSpPr>
            <a:stCxn id="346" idx="0"/>
            <a:endCxn id="339" idx="2"/>
          </p:cNvCxnSpPr>
          <p:nvPr/>
        </p:nvCxnSpPr>
        <p:spPr>
          <a:xfrm rot="-5400000">
            <a:off x="5986500" y="3150863"/>
            <a:ext cx="711000" cy="600"/>
          </a:xfrm>
          <a:prstGeom prst="bentConnector3">
            <a:avLst>
              <a:gd fmla="val 50000" name="adj1"/>
            </a:avLst>
          </a:prstGeom>
          <a:noFill/>
          <a:ln cap="flat" cmpd="sng" w="38100">
            <a:solidFill>
              <a:schemeClr val="accent5"/>
            </a:solidFill>
            <a:prstDash val="solid"/>
            <a:round/>
            <a:headEnd len="med" w="med" type="diamond"/>
            <a:tailEnd len="med" w="med" type="diamond"/>
          </a:ln>
        </p:spPr>
      </p:cxnSp>
      <p:cxnSp>
        <p:nvCxnSpPr>
          <p:cNvPr id="347" name="Google Shape;347;p65"/>
          <p:cNvCxnSpPr>
            <a:stCxn id="341" idx="0"/>
            <a:endCxn id="338" idx="2"/>
          </p:cNvCxnSpPr>
          <p:nvPr/>
        </p:nvCxnSpPr>
        <p:spPr>
          <a:xfrm rot="-5400000">
            <a:off x="3399600" y="1038863"/>
            <a:ext cx="574500" cy="1770300"/>
          </a:xfrm>
          <a:prstGeom prst="bentConnector3">
            <a:avLst>
              <a:gd fmla="val 49995" name="adj1"/>
            </a:avLst>
          </a:prstGeom>
          <a:noFill/>
          <a:ln cap="flat" cmpd="sng" w="38100">
            <a:solidFill>
              <a:schemeClr val="accent5"/>
            </a:solidFill>
            <a:prstDash val="solid"/>
            <a:round/>
            <a:headEnd len="med" w="med" type="diamond"/>
            <a:tailEnd len="med" w="med" type="diamond"/>
          </a:ln>
        </p:spPr>
      </p:cxnSp>
      <p:sp>
        <p:nvSpPr>
          <p:cNvPr id="338" name="Google Shape;338;p65"/>
          <p:cNvSpPr txBox="1"/>
          <p:nvPr/>
        </p:nvSpPr>
        <p:spPr>
          <a:xfrm>
            <a:off x="3802950" y="1052425"/>
            <a:ext cx="1538100" cy="58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Filesystem</a:t>
            </a:r>
            <a:endParaRPr sz="1600"/>
          </a:p>
        </p:txBody>
      </p:sp>
      <p:sp>
        <p:nvSpPr>
          <p:cNvPr id="341" name="Google Shape;341;p65"/>
          <p:cNvSpPr txBox="1"/>
          <p:nvPr/>
        </p:nvSpPr>
        <p:spPr>
          <a:xfrm>
            <a:off x="2032650" y="2211263"/>
            <a:ext cx="1538100" cy="58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Linux</a:t>
            </a:r>
            <a:endParaRPr sz="1600"/>
          </a:p>
        </p:txBody>
      </p:sp>
      <p:sp>
        <p:nvSpPr>
          <p:cNvPr id="339" name="Google Shape;339;p65"/>
          <p:cNvSpPr txBox="1"/>
          <p:nvPr/>
        </p:nvSpPr>
        <p:spPr>
          <a:xfrm>
            <a:off x="5573250" y="2211263"/>
            <a:ext cx="1538100" cy="58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Cloud</a:t>
            </a:r>
            <a:endParaRPr sz="1600"/>
          </a:p>
        </p:txBody>
      </p:sp>
      <p:pic>
        <p:nvPicPr>
          <p:cNvPr id="348" name="Google Shape;348;p65"/>
          <p:cNvPicPr preferRelativeResize="0"/>
          <p:nvPr/>
        </p:nvPicPr>
        <p:blipFill>
          <a:blip r:embed="rId3">
            <a:alphaModFix/>
          </a:blip>
          <a:stretch>
            <a:fillRect/>
          </a:stretch>
        </p:blipFill>
        <p:spPr>
          <a:xfrm>
            <a:off x="3132750" y="3238623"/>
            <a:ext cx="1108200" cy="1108200"/>
          </a:xfrm>
          <a:prstGeom prst="rect">
            <a:avLst/>
          </a:prstGeom>
          <a:noFill/>
          <a:ln>
            <a:noFill/>
          </a:ln>
        </p:spPr>
      </p:pic>
      <p:pic>
        <p:nvPicPr>
          <p:cNvPr id="349" name="Google Shape;349;p65"/>
          <p:cNvPicPr preferRelativeResize="0"/>
          <p:nvPr/>
        </p:nvPicPr>
        <p:blipFill>
          <a:blip r:embed="rId4">
            <a:alphaModFix/>
          </a:blip>
          <a:stretch>
            <a:fillRect/>
          </a:stretch>
        </p:blipFill>
        <p:spPr>
          <a:xfrm>
            <a:off x="1543050" y="3182706"/>
            <a:ext cx="1029600" cy="1220048"/>
          </a:xfrm>
          <a:prstGeom prst="rect">
            <a:avLst/>
          </a:prstGeom>
          <a:noFill/>
          <a:ln>
            <a:noFill/>
          </a:ln>
        </p:spPr>
      </p:pic>
      <p:pic>
        <p:nvPicPr>
          <p:cNvPr id="350" name="Google Shape;350;p65"/>
          <p:cNvPicPr preferRelativeResize="0"/>
          <p:nvPr/>
        </p:nvPicPr>
        <p:blipFill rotWithShape="1">
          <a:blip r:embed="rId5">
            <a:alphaModFix/>
          </a:blip>
          <a:srcRect b="0" l="16417" r="17062" t="0"/>
          <a:stretch/>
        </p:blipFill>
        <p:spPr>
          <a:xfrm>
            <a:off x="5686729" y="3238625"/>
            <a:ext cx="1310556" cy="1108201"/>
          </a:xfrm>
          <a:prstGeom prst="rect">
            <a:avLst/>
          </a:prstGeom>
          <a:noFill/>
          <a:ln>
            <a:noFill/>
          </a:ln>
        </p:spPr>
      </p:pic>
      <p:sp>
        <p:nvSpPr>
          <p:cNvPr id="351" name="Google Shape;351;p65"/>
          <p:cNvSpPr txBox="1"/>
          <p:nvPr/>
        </p:nvSpPr>
        <p:spPr>
          <a:xfrm>
            <a:off x="1870500" y="4402750"/>
            <a:ext cx="374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[3]</a:t>
            </a:r>
            <a:endParaRPr sz="1200"/>
          </a:p>
        </p:txBody>
      </p:sp>
      <p:sp>
        <p:nvSpPr>
          <p:cNvPr id="352" name="Google Shape;352;p65"/>
          <p:cNvSpPr txBox="1"/>
          <p:nvPr/>
        </p:nvSpPr>
        <p:spPr>
          <a:xfrm>
            <a:off x="3499488" y="4402750"/>
            <a:ext cx="374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[4]</a:t>
            </a:r>
            <a:endParaRPr sz="1200"/>
          </a:p>
        </p:txBody>
      </p:sp>
      <p:sp>
        <p:nvSpPr>
          <p:cNvPr id="353" name="Google Shape;353;p65"/>
          <p:cNvSpPr txBox="1"/>
          <p:nvPr/>
        </p:nvSpPr>
        <p:spPr>
          <a:xfrm>
            <a:off x="6154950" y="4346825"/>
            <a:ext cx="374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[5]</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p:nvPr/>
        </p:nvSpPr>
        <p:spPr>
          <a:xfrm>
            <a:off x="617999" y="4969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Protocol: Overview</a:t>
            </a:r>
            <a:endParaRPr b="0" i="0" sz="3000" u="none" cap="none" strike="noStrike">
              <a:latin typeface="Arial"/>
              <a:ea typeface="Arial"/>
              <a:cs typeface="Arial"/>
              <a:sym typeface="Arial"/>
            </a:endParaRPr>
          </a:p>
        </p:txBody>
      </p:sp>
      <p:pic>
        <p:nvPicPr>
          <p:cNvPr id="359" name="Google Shape;359;p66"/>
          <p:cNvPicPr preferRelativeResize="0"/>
          <p:nvPr/>
        </p:nvPicPr>
        <p:blipFill>
          <a:blip r:embed="rId3">
            <a:alphaModFix/>
          </a:blip>
          <a:stretch>
            <a:fillRect/>
          </a:stretch>
        </p:blipFill>
        <p:spPr>
          <a:xfrm>
            <a:off x="5989884" y="832850"/>
            <a:ext cx="1868941" cy="3567275"/>
          </a:xfrm>
          <a:prstGeom prst="rect">
            <a:avLst/>
          </a:prstGeom>
          <a:noFill/>
          <a:ln>
            <a:noFill/>
          </a:ln>
        </p:spPr>
      </p:pic>
      <p:sp>
        <p:nvSpPr>
          <p:cNvPr id="360" name="Google Shape;360;p66"/>
          <p:cNvSpPr txBox="1"/>
          <p:nvPr/>
        </p:nvSpPr>
        <p:spPr>
          <a:xfrm>
            <a:off x="618000" y="1140150"/>
            <a:ext cx="4652400" cy="348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1"/>
              </a:spcBef>
              <a:spcAft>
                <a:spcPts val="0"/>
              </a:spcAft>
              <a:buNone/>
            </a:pPr>
            <a:r>
              <a:rPr lang="en-US" sz="1200">
                <a:solidFill>
                  <a:schemeClr val="dk1"/>
                </a:solidFill>
              </a:rPr>
              <a:t>Abstract transmission protocol that supports multiple encoding schemes based on user needs</a:t>
            </a:r>
            <a:endParaRPr sz="1200">
              <a:solidFill>
                <a:schemeClr val="dk1"/>
              </a:solidFill>
            </a:endParaRPr>
          </a:p>
          <a:p>
            <a:pPr indent="0" lvl="0" marL="0" rtl="0" algn="l">
              <a:lnSpc>
                <a:spcPct val="150000"/>
              </a:lnSpc>
              <a:spcBef>
                <a:spcPts val="1001"/>
              </a:spcBef>
              <a:spcAft>
                <a:spcPts val="0"/>
              </a:spcAft>
              <a:buNone/>
            </a:pPr>
            <a:r>
              <a:t/>
            </a:r>
            <a:endParaRPr sz="100">
              <a:solidFill>
                <a:schemeClr val="dk1"/>
              </a:solidFill>
            </a:endParaRPr>
          </a:p>
          <a:p>
            <a:pPr indent="0" lvl="0" marL="0" rtl="0" algn="l">
              <a:lnSpc>
                <a:spcPct val="150000"/>
              </a:lnSpc>
              <a:spcBef>
                <a:spcPts val="1001"/>
              </a:spcBef>
              <a:spcAft>
                <a:spcPts val="0"/>
              </a:spcAft>
              <a:buClr>
                <a:schemeClr val="dk1"/>
              </a:buClr>
              <a:buSzPts val="1100"/>
              <a:buFont typeface="Arial"/>
              <a:buNone/>
            </a:pPr>
            <a:r>
              <a:rPr b="1" lang="en-US" sz="1200">
                <a:solidFill>
                  <a:schemeClr val="dk1"/>
                </a:solidFill>
              </a:rPr>
              <a:t>Hash Based Encoding:</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Low data throughput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Obscure method</a:t>
            </a:r>
            <a:endParaRPr sz="1200">
              <a:solidFill>
                <a:schemeClr val="dk1"/>
              </a:solidFill>
            </a:endParaRPr>
          </a:p>
          <a:p>
            <a:pPr indent="0" lvl="0" marL="0" rtl="0" algn="l">
              <a:lnSpc>
                <a:spcPct val="150000"/>
              </a:lnSpc>
              <a:spcBef>
                <a:spcPts val="1001"/>
              </a:spcBef>
              <a:spcAft>
                <a:spcPts val="0"/>
              </a:spcAft>
              <a:buNone/>
            </a:pPr>
            <a:r>
              <a:t/>
            </a:r>
            <a:endParaRPr sz="100">
              <a:solidFill>
                <a:schemeClr val="dk1"/>
              </a:solidFill>
            </a:endParaRPr>
          </a:p>
          <a:p>
            <a:pPr indent="0" lvl="0" marL="0" rtl="0" algn="l">
              <a:lnSpc>
                <a:spcPct val="150000"/>
              </a:lnSpc>
              <a:spcBef>
                <a:spcPts val="1001"/>
              </a:spcBef>
              <a:spcAft>
                <a:spcPts val="0"/>
              </a:spcAft>
              <a:buNone/>
            </a:pPr>
            <a:r>
              <a:rPr b="1" lang="en-US" sz="1200">
                <a:solidFill>
                  <a:schemeClr val="dk1"/>
                </a:solidFill>
              </a:rPr>
              <a:t>Metadata Based Encoding:</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Higher data throughput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Prevalent covert channel medium</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7"/>
          <p:cNvSpPr/>
          <p:nvPr/>
        </p:nvSpPr>
        <p:spPr>
          <a:xfrm>
            <a:off x="617999" y="4969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Protocol: Serialization</a:t>
            </a:r>
            <a:endParaRPr b="0" i="0" sz="3000" u="none" cap="none" strike="noStrike">
              <a:latin typeface="Arial"/>
              <a:ea typeface="Arial"/>
              <a:cs typeface="Arial"/>
              <a:sym typeface="Arial"/>
            </a:endParaRPr>
          </a:p>
        </p:txBody>
      </p:sp>
      <p:sp>
        <p:nvSpPr>
          <p:cNvPr id="366" name="Google Shape;366;p67"/>
          <p:cNvSpPr txBox="1"/>
          <p:nvPr/>
        </p:nvSpPr>
        <p:spPr>
          <a:xfrm>
            <a:off x="748000" y="1131750"/>
            <a:ext cx="4652400" cy="3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pic>
        <p:nvPicPr>
          <p:cNvPr id="367" name="Google Shape;367;p67"/>
          <p:cNvPicPr preferRelativeResize="0"/>
          <p:nvPr/>
        </p:nvPicPr>
        <p:blipFill>
          <a:blip r:embed="rId3">
            <a:alphaModFix/>
          </a:blip>
          <a:stretch>
            <a:fillRect/>
          </a:stretch>
        </p:blipFill>
        <p:spPr>
          <a:xfrm>
            <a:off x="5989884" y="832850"/>
            <a:ext cx="1868941" cy="3567275"/>
          </a:xfrm>
          <a:prstGeom prst="rect">
            <a:avLst/>
          </a:prstGeom>
          <a:noFill/>
          <a:ln>
            <a:noFill/>
          </a:ln>
        </p:spPr>
      </p:pic>
      <p:cxnSp>
        <p:nvCxnSpPr>
          <p:cNvPr id="368" name="Google Shape;368;p67"/>
          <p:cNvCxnSpPr>
            <a:stCxn id="369" idx="3"/>
          </p:cNvCxnSpPr>
          <p:nvPr/>
        </p:nvCxnSpPr>
        <p:spPr>
          <a:xfrm flipH="1" rot="10800000">
            <a:off x="4188968" y="1792819"/>
            <a:ext cx="1974300" cy="1982700"/>
          </a:xfrm>
          <a:prstGeom prst="straightConnector1">
            <a:avLst/>
          </a:prstGeom>
          <a:noFill/>
          <a:ln cap="flat" cmpd="sng" w="28575">
            <a:solidFill>
              <a:srgbClr val="FF0000"/>
            </a:solidFill>
            <a:prstDash val="solid"/>
            <a:round/>
            <a:headEnd len="med" w="med" type="none"/>
            <a:tailEnd len="med" w="med" type="triangle"/>
          </a:ln>
        </p:spPr>
      </p:cxnSp>
      <p:sp>
        <p:nvSpPr>
          <p:cNvPr id="370" name="Google Shape;370;p67"/>
          <p:cNvSpPr txBox="1"/>
          <p:nvPr/>
        </p:nvSpPr>
        <p:spPr>
          <a:xfrm>
            <a:off x="618000" y="1140150"/>
            <a:ext cx="4652400" cy="1870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Break data up into file sized </a:t>
            </a:r>
            <a:r>
              <a:rPr lang="en-US" sz="1200">
                <a:solidFill>
                  <a:schemeClr val="dk1"/>
                </a:solidFill>
              </a:rPr>
              <a:t>chunks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Hash can encode 1 byte per file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Metadata chunk size depends on medium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Append a terminator at the end of the message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Lets </a:t>
            </a:r>
            <a:r>
              <a:rPr lang="en-US" sz="1200">
                <a:solidFill>
                  <a:schemeClr val="dk1"/>
                </a:solidFill>
              </a:rPr>
              <a:t>receiver</a:t>
            </a:r>
            <a:r>
              <a:rPr lang="en-US" sz="1200">
                <a:solidFill>
                  <a:schemeClr val="dk1"/>
                </a:solidFill>
              </a:rPr>
              <a:t> know when to stop reading</a:t>
            </a:r>
            <a:endParaRPr sz="1200">
              <a:solidFill>
                <a:schemeClr val="dk1"/>
              </a:solidFill>
            </a:endParaRPr>
          </a:p>
        </p:txBody>
      </p:sp>
      <p:pic>
        <p:nvPicPr>
          <p:cNvPr id="369" name="Google Shape;369;p67"/>
          <p:cNvPicPr preferRelativeResize="0"/>
          <p:nvPr/>
        </p:nvPicPr>
        <p:blipFill>
          <a:blip r:embed="rId4">
            <a:alphaModFix/>
          </a:blip>
          <a:stretch>
            <a:fillRect/>
          </a:stretch>
        </p:blipFill>
        <p:spPr>
          <a:xfrm>
            <a:off x="1147193" y="3318118"/>
            <a:ext cx="3041774" cy="914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8"/>
          <p:cNvSpPr/>
          <p:nvPr/>
        </p:nvSpPr>
        <p:spPr>
          <a:xfrm>
            <a:off x="617999" y="4969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Protocol: </a:t>
            </a:r>
            <a:r>
              <a:rPr lang="en-US" sz="3000">
                <a:solidFill>
                  <a:srgbClr val="004B8D"/>
                </a:solidFill>
              </a:rPr>
              <a:t>Transmission</a:t>
            </a:r>
            <a:endParaRPr b="0" i="0" sz="3000" u="none" cap="none" strike="noStrike">
              <a:latin typeface="Arial"/>
              <a:ea typeface="Arial"/>
              <a:cs typeface="Arial"/>
              <a:sym typeface="Arial"/>
            </a:endParaRPr>
          </a:p>
        </p:txBody>
      </p:sp>
      <p:sp>
        <p:nvSpPr>
          <p:cNvPr id="376" name="Google Shape;376;p68"/>
          <p:cNvSpPr txBox="1"/>
          <p:nvPr/>
        </p:nvSpPr>
        <p:spPr>
          <a:xfrm>
            <a:off x="692250" y="1140150"/>
            <a:ext cx="4652400" cy="3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pic>
        <p:nvPicPr>
          <p:cNvPr id="377" name="Google Shape;377;p68"/>
          <p:cNvPicPr preferRelativeResize="0"/>
          <p:nvPr/>
        </p:nvPicPr>
        <p:blipFill>
          <a:blip r:embed="rId3">
            <a:alphaModFix/>
          </a:blip>
          <a:stretch>
            <a:fillRect/>
          </a:stretch>
        </p:blipFill>
        <p:spPr>
          <a:xfrm>
            <a:off x="5989884" y="832850"/>
            <a:ext cx="1868941" cy="3567275"/>
          </a:xfrm>
          <a:prstGeom prst="rect">
            <a:avLst/>
          </a:prstGeom>
          <a:noFill/>
          <a:ln>
            <a:noFill/>
          </a:ln>
        </p:spPr>
      </p:pic>
      <p:cxnSp>
        <p:nvCxnSpPr>
          <p:cNvPr id="378" name="Google Shape;378;p68"/>
          <p:cNvCxnSpPr>
            <a:stCxn id="379" idx="3"/>
          </p:cNvCxnSpPr>
          <p:nvPr/>
        </p:nvCxnSpPr>
        <p:spPr>
          <a:xfrm flipH="1" rot="10800000">
            <a:off x="3785200" y="2525339"/>
            <a:ext cx="2354100" cy="1516800"/>
          </a:xfrm>
          <a:prstGeom prst="straightConnector1">
            <a:avLst/>
          </a:prstGeom>
          <a:noFill/>
          <a:ln cap="flat" cmpd="sng" w="28575">
            <a:solidFill>
              <a:srgbClr val="FF0000"/>
            </a:solidFill>
            <a:prstDash val="solid"/>
            <a:round/>
            <a:headEnd len="med" w="med" type="none"/>
            <a:tailEnd len="med" w="med" type="triangle"/>
          </a:ln>
        </p:spPr>
      </p:cxnSp>
      <p:pic>
        <p:nvPicPr>
          <p:cNvPr id="379" name="Google Shape;379;p68"/>
          <p:cNvPicPr preferRelativeResize="0"/>
          <p:nvPr/>
        </p:nvPicPr>
        <p:blipFill>
          <a:blip r:embed="rId4">
            <a:alphaModFix/>
          </a:blip>
          <a:stretch>
            <a:fillRect/>
          </a:stretch>
        </p:blipFill>
        <p:spPr>
          <a:xfrm>
            <a:off x="1916250" y="3411228"/>
            <a:ext cx="1868950" cy="1261822"/>
          </a:xfrm>
          <a:prstGeom prst="rect">
            <a:avLst/>
          </a:prstGeom>
          <a:noFill/>
          <a:ln cap="flat" cmpd="sng" w="9525">
            <a:solidFill>
              <a:schemeClr val="dk1"/>
            </a:solidFill>
            <a:prstDash val="solid"/>
            <a:round/>
            <a:headEnd len="sm" w="sm" type="none"/>
            <a:tailEnd len="sm" w="sm" type="none"/>
          </a:ln>
        </p:spPr>
      </p:pic>
      <p:sp>
        <p:nvSpPr>
          <p:cNvPr id="380" name="Google Shape;380;p68"/>
          <p:cNvSpPr txBox="1"/>
          <p:nvPr/>
        </p:nvSpPr>
        <p:spPr>
          <a:xfrm>
            <a:off x="618000" y="1140150"/>
            <a:ext cx="4652400" cy="1870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Sender encodes all available files in mediums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Files are written to in alphabetical order</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4 bytes are reserved for checksum hash</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Hash based encoding</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Modify file content until desired hash outputted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Metadata based encoding</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Encode data into </a:t>
            </a:r>
            <a:r>
              <a:rPr lang="en-US" sz="1200">
                <a:solidFill>
                  <a:schemeClr val="dk1"/>
                </a:solidFill>
              </a:rPr>
              <a:t>file</a:t>
            </a:r>
            <a:r>
              <a:rPr lang="en-US" sz="1200">
                <a:solidFill>
                  <a:schemeClr val="dk1"/>
                </a:solidFill>
              </a:rPr>
              <a:t> hidden metadata properties</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txBox="1"/>
          <p:nvPr/>
        </p:nvSpPr>
        <p:spPr>
          <a:xfrm>
            <a:off x="748075" y="1155625"/>
            <a:ext cx="4289700" cy="11547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001"/>
              </a:spcBef>
              <a:spcAft>
                <a:spcPts val="0"/>
              </a:spcAft>
              <a:buClr>
                <a:schemeClr val="dk1"/>
              </a:buClr>
              <a:buSzPts val="1100"/>
              <a:buChar char="●"/>
            </a:pPr>
            <a:r>
              <a:rPr lang="en-US" sz="1100">
                <a:solidFill>
                  <a:schemeClr val="dk1"/>
                </a:solidFill>
              </a:rPr>
              <a:t>The sender and receiver exchange signals to indicate the next state</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US" sz="1100">
                <a:solidFill>
                  <a:schemeClr val="dk1"/>
                </a:solidFill>
              </a:rPr>
              <a:t>Signals used for error correction, synchronization, and operation </a:t>
            </a:r>
            <a:r>
              <a:rPr lang="en-US" sz="1100">
                <a:solidFill>
                  <a:schemeClr val="dk1"/>
                </a:solidFill>
              </a:rPr>
              <a:t>acknowledgement</a:t>
            </a:r>
            <a:endParaRPr sz="1500"/>
          </a:p>
        </p:txBody>
      </p:sp>
      <p:sp>
        <p:nvSpPr>
          <p:cNvPr id="386" name="Google Shape;386;p69"/>
          <p:cNvSpPr/>
          <p:nvPr/>
        </p:nvSpPr>
        <p:spPr>
          <a:xfrm>
            <a:off x="617999" y="4969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Protocol: Signaling</a:t>
            </a:r>
            <a:endParaRPr b="0" i="0" sz="3000" u="none" cap="none" strike="noStrike">
              <a:latin typeface="Arial"/>
              <a:ea typeface="Arial"/>
              <a:cs typeface="Arial"/>
              <a:sym typeface="Arial"/>
            </a:endParaRPr>
          </a:p>
        </p:txBody>
      </p:sp>
      <p:pic>
        <p:nvPicPr>
          <p:cNvPr id="387" name="Google Shape;387;p69"/>
          <p:cNvPicPr preferRelativeResize="0"/>
          <p:nvPr/>
        </p:nvPicPr>
        <p:blipFill>
          <a:blip r:embed="rId4">
            <a:alphaModFix/>
          </a:blip>
          <a:stretch>
            <a:fillRect/>
          </a:stretch>
        </p:blipFill>
        <p:spPr>
          <a:xfrm>
            <a:off x="5989884" y="832850"/>
            <a:ext cx="1868941" cy="3567275"/>
          </a:xfrm>
          <a:prstGeom prst="rect">
            <a:avLst/>
          </a:prstGeom>
          <a:noFill/>
          <a:ln>
            <a:noFill/>
          </a:ln>
        </p:spPr>
      </p:pic>
      <p:cxnSp>
        <p:nvCxnSpPr>
          <p:cNvPr id="388" name="Google Shape;388;p69"/>
          <p:cNvCxnSpPr/>
          <p:nvPr/>
        </p:nvCxnSpPr>
        <p:spPr>
          <a:xfrm flipH="1" rot="10800000">
            <a:off x="4969000" y="3274150"/>
            <a:ext cx="1218000" cy="166800"/>
          </a:xfrm>
          <a:prstGeom prst="straightConnector1">
            <a:avLst/>
          </a:prstGeom>
          <a:noFill/>
          <a:ln cap="flat" cmpd="sng" w="28575">
            <a:solidFill>
              <a:srgbClr val="FF0000"/>
            </a:solidFill>
            <a:prstDash val="solid"/>
            <a:round/>
            <a:headEnd len="med" w="med" type="none"/>
            <a:tailEnd len="med" w="med" type="triangle"/>
          </a:ln>
        </p:spPr>
      </p:cxnSp>
      <p:graphicFrame>
        <p:nvGraphicFramePr>
          <p:cNvPr id="389" name="Google Shape;389;p69"/>
          <p:cNvGraphicFramePr/>
          <p:nvPr/>
        </p:nvGraphicFramePr>
        <p:xfrm>
          <a:off x="748075" y="2754325"/>
          <a:ext cx="3000000" cy="3000000"/>
        </p:xfrm>
        <a:graphic>
          <a:graphicData uri="http://schemas.openxmlformats.org/drawingml/2006/table">
            <a:tbl>
              <a:tblPr>
                <a:noFill/>
                <a:tableStyleId>{8E57C29D-AAA9-4618-9B98-8B0292F0D07B}</a:tableStyleId>
              </a:tblPr>
              <a:tblGrid>
                <a:gridCol w="700875"/>
                <a:gridCol w="3488650"/>
              </a:tblGrid>
              <a:tr h="300700">
                <a:tc>
                  <a:txBody>
                    <a:bodyPr/>
                    <a:lstStyle/>
                    <a:p>
                      <a:pPr indent="0" lvl="0" marL="0" rtl="0" algn="l">
                        <a:spcBef>
                          <a:spcPts val="0"/>
                        </a:spcBef>
                        <a:spcAft>
                          <a:spcPts val="0"/>
                        </a:spcAft>
                        <a:buNone/>
                      </a:pPr>
                      <a:r>
                        <a:rPr b="1" lang="en-US" sz="1000"/>
                        <a:t>CLEAR</a:t>
                      </a:r>
                      <a:endParaRPr b="1" sz="1000"/>
                    </a:p>
                  </a:txBody>
                  <a:tcPr marT="91425" marB="91425" marR="91425" marL="91425"/>
                </a:tc>
                <a:tc>
                  <a:txBody>
                    <a:bodyPr/>
                    <a:lstStyle/>
                    <a:p>
                      <a:pPr indent="0" lvl="0" marL="0" rtl="0" algn="l">
                        <a:spcBef>
                          <a:spcPts val="0"/>
                        </a:spcBef>
                        <a:spcAft>
                          <a:spcPts val="0"/>
                        </a:spcAft>
                        <a:buNone/>
                      </a:pPr>
                      <a:r>
                        <a:rPr lang="en-US" sz="1000"/>
                        <a:t>Sent to indicate an idle state</a:t>
                      </a:r>
                      <a:endParaRPr sz="1000"/>
                    </a:p>
                  </a:txBody>
                  <a:tcPr marT="91425" marB="91425" marR="91425" marL="91425"/>
                </a:tc>
              </a:tr>
              <a:tr h="300700">
                <a:tc>
                  <a:txBody>
                    <a:bodyPr/>
                    <a:lstStyle/>
                    <a:p>
                      <a:pPr indent="0" lvl="0" marL="0" rtl="0" algn="l">
                        <a:spcBef>
                          <a:spcPts val="0"/>
                        </a:spcBef>
                        <a:spcAft>
                          <a:spcPts val="0"/>
                        </a:spcAft>
                        <a:buNone/>
                      </a:pPr>
                      <a:r>
                        <a:rPr b="1" lang="en-US" sz="1000"/>
                        <a:t>DONE</a:t>
                      </a:r>
                      <a:endParaRPr b="1" sz="1000"/>
                    </a:p>
                  </a:txBody>
                  <a:tcPr marT="91425" marB="91425" marR="91425" marL="91425"/>
                </a:tc>
                <a:tc>
                  <a:txBody>
                    <a:bodyPr/>
                    <a:lstStyle/>
                    <a:p>
                      <a:pPr indent="0" lvl="0" marL="0" rtl="0" algn="l">
                        <a:spcBef>
                          <a:spcPts val="0"/>
                        </a:spcBef>
                        <a:spcAft>
                          <a:spcPts val="0"/>
                        </a:spcAft>
                        <a:buNone/>
                      </a:pPr>
                      <a:r>
                        <a:rPr lang="en-US" sz="1000"/>
                        <a:t>Sent by sender when done writing current batch</a:t>
                      </a:r>
                      <a:endParaRPr sz="1000"/>
                    </a:p>
                  </a:txBody>
                  <a:tcPr marT="91425" marB="91425" marR="91425" marL="91425"/>
                </a:tc>
              </a:tr>
              <a:tr h="426800">
                <a:tc>
                  <a:txBody>
                    <a:bodyPr/>
                    <a:lstStyle/>
                    <a:p>
                      <a:pPr indent="0" lvl="0" marL="0" rtl="0" algn="l">
                        <a:spcBef>
                          <a:spcPts val="0"/>
                        </a:spcBef>
                        <a:spcAft>
                          <a:spcPts val="0"/>
                        </a:spcAft>
                        <a:buNone/>
                      </a:pPr>
                      <a:r>
                        <a:rPr b="1" lang="en-US" sz="1000"/>
                        <a:t>ACK</a:t>
                      </a:r>
                      <a:endParaRPr b="1" sz="1000"/>
                    </a:p>
                  </a:txBody>
                  <a:tcPr marT="91425" marB="91425" marR="91425" marL="91425"/>
                </a:tc>
                <a:tc>
                  <a:txBody>
                    <a:bodyPr/>
                    <a:lstStyle/>
                    <a:p>
                      <a:pPr indent="0" lvl="0" marL="0" rtl="0" algn="l">
                        <a:spcBef>
                          <a:spcPts val="0"/>
                        </a:spcBef>
                        <a:spcAft>
                          <a:spcPts val="0"/>
                        </a:spcAft>
                        <a:buNone/>
                      </a:pPr>
                      <a:r>
                        <a:rPr lang="en-US" sz="1000"/>
                        <a:t>Sent by receiver when latest batch received and verified successfully</a:t>
                      </a:r>
                      <a:endParaRPr sz="1000"/>
                    </a:p>
                  </a:txBody>
                  <a:tcPr marT="91425" marB="91425" marR="91425" marL="91425"/>
                </a:tc>
              </a:tr>
              <a:tr h="426800">
                <a:tc>
                  <a:txBody>
                    <a:bodyPr/>
                    <a:lstStyle/>
                    <a:p>
                      <a:pPr indent="0" lvl="0" marL="0" rtl="0" algn="l">
                        <a:spcBef>
                          <a:spcPts val="0"/>
                        </a:spcBef>
                        <a:spcAft>
                          <a:spcPts val="0"/>
                        </a:spcAft>
                        <a:buNone/>
                      </a:pPr>
                      <a:r>
                        <a:rPr b="1" lang="en-US" sz="1000"/>
                        <a:t>NACK</a:t>
                      </a:r>
                      <a:endParaRPr b="1"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Sent by receiver when latest batch received but verification failed</a:t>
                      </a:r>
                      <a:endParaRPr sz="10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0"/>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Additional Features</a:t>
            </a:r>
            <a:endParaRPr b="1" sz="4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71"/>
          <p:cNvGrpSpPr/>
          <p:nvPr/>
        </p:nvGrpSpPr>
        <p:grpSpPr>
          <a:xfrm>
            <a:off x="1305850" y="1850904"/>
            <a:ext cx="3399050" cy="2606422"/>
            <a:chOff x="2431125" y="1678054"/>
            <a:chExt cx="3399050" cy="2606422"/>
          </a:xfrm>
        </p:grpSpPr>
        <p:sp>
          <p:nvSpPr>
            <p:cNvPr id="402" name="Google Shape;402;p71"/>
            <p:cNvSpPr/>
            <p:nvPr/>
          </p:nvSpPr>
          <p:spPr>
            <a:xfrm>
              <a:off x="2431125" y="1678075"/>
              <a:ext cx="667200" cy="260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71"/>
            <p:cNvSpPr/>
            <p:nvPr/>
          </p:nvSpPr>
          <p:spPr>
            <a:xfrm>
              <a:off x="2431125" y="1678075"/>
              <a:ext cx="667200" cy="2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sp>
          <p:nvSpPr>
            <p:cNvPr id="404" name="Google Shape;404;p71"/>
            <p:cNvSpPr/>
            <p:nvPr/>
          </p:nvSpPr>
          <p:spPr>
            <a:xfrm>
              <a:off x="2431125" y="1897925"/>
              <a:ext cx="667200" cy="23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grpSp>
          <p:nvGrpSpPr>
            <p:cNvPr id="405" name="Google Shape;405;p71"/>
            <p:cNvGrpSpPr/>
            <p:nvPr/>
          </p:nvGrpSpPr>
          <p:grpSpPr>
            <a:xfrm>
              <a:off x="5160665" y="1678054"/>
              <a:ext cx="669510" cy="2606422"/>
              <a:chOff x="3149315" y="1632004"/>
              <a:chExt cx="669510" cy="2606422"/>
            </a:xfrm>
          </p:grpSpPr>
          <p:sp>
            <p:nvSpPr>
              <p:cNvPr id="406" name="Google Shape;406;p71"/>
              <p:cNvSpPr/>
              <p:nvPr/>
            </p:nvSpPr>
            <p:spPr>
              <a:xfrm>
                <a:off x="3149315" y="1632004"/>
                <a:ext cx="667200" cy="260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71"/>
              <p:cNvSpPr/>
              <p:nvPr/>
            </p:nvSpPr>
            <p:spPr>
              <a:xfrm>
                <a:off x="3151625" y="1632025"/>
                <a:ext cx="667200" cy="2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sp>
            <p:nvSpPr>
              <p:cNvPr id="408" name="Google Shape;408;p71"/>
              <p:cNvSpPr/>
              <p:nvPr/>
            </p:nvSpPr>
            <p:spPr>
              <a:xfrm>
                <a:off x="3151625" y="1870825"/>
                <a:ext cx="667200" cy="10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sp>
            <p:nvSpPr>
              <p:cNvPr id="409" name="Google Shape;409;p71"/>
              <p:cNvSpPr/>
              <p:nvPr/>
            </p:nvSpPr>
            <p:spPr>
              <a:xfrm>
                <a:off x="3151625" y="2912125"/>
                <a:ext cx="667200" cy="2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sp>
            <p:nvSpPr>
              <p:cNvPr id="410" name="Google Shape;410;p71"/>
              <p:cNvSpPr/>
              <p:nvPr/>
            </p:nvSpPr>
            <p:spPr>
              <a:xfrm>
                <a:off x="3151625" y="3138326"/>
                <a:ext cx="667200" cy="110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grpSp>
        <p:sp>
          <p:nvSpPr>
            <p:cNvPr id="411" name="Google Shape;411;p71"/>
            <p:cNvSpPr/>
            <p:nvPr/>
          </p:nvSpPr>
          <p:spPr>
            <a:xfrm>
              <a:off x="3373543" y="2425038"/>
              <a:ext cx="1580400" cy="7302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12" name="Google Shape;412;p71"/>
          <p:cNvSpPr/>
          <p:nvPr/>
        </p:nvSpPr>
        <p:spPr>
          <a:xfrm>
            <a:off x="5151545" y="2597888"/>
            <a:ext cx="1580400" cy="7302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71"/>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Multiple</a:t>
            </a:r>
            <a:r>
              <a:rPr lang="en-US" sz="3000">
                <a:solidFill>
                  <a:srgbClr val="004B8D"/>
                </a:solidFill>
              </a:rPr>
              <a:t> Clients</a:t>
            </a:r>
            <a:endParaRPr b="0" i="0" sz="3000" u="none" cap="none" strike="noStrike">
              <a:latin typeface="Arial"/>
              <a:ea typeface="Arial"/>
              <a:cs typeface="Arial"/>
              <a:sym typeface="Arial"/>
            </a:endParaRPr>
          </a:p>
        </p:txBody>
      </p:sp>
      <p:grpSp>
        <p:nvGrpSpPr>
          <p:cNvPr id="414" name="Google Shape;414;p71"/>
          <p:cNvGrpSpPr/>
          <p:nvPr/>
        </p:nvGrpSpPr>
        <p:grpSpPr>
          <a:xfrm>
            <a:off x="7170925" y="1850877"/>
            <a:ext cx="667200" cy="2606467"/>
            <a:chOff x="7129300" y="1747152"/>
            <a:chExt cx="667200" cy="2606467"/>
          </a:xfrm>
        </p:grpSpPr>
        <p:grpSp>
          <p:nvGrpSpPr>
            <p:cNvPr id="415" name="Google Shape;415;p71"/>
            <p:cNvGrpSpPr/>
            <p:nvPr/>
          </p:nvGrpSpPr>
          <p:grpSpPr>
            <a:xfrm>
              <a:off x="7129300" y="1747152"/>
              <a:ext cx="667200" cy="651657"/>
              <a:chOff x="7037175" y="2564688"/>
              <a:chExt cx="667200" cy="858008"/>
            </a:xfrm>
          </p:grpSpPr>
          <p:sp>
            <p:nvSpPr>
              <p:cNvPr id="416" name="Google Shape;416;p71"/>
              <p:cNvSpPr/>
              <p:nvPr/>
            </p:nvSpPr>
            <p:spPr>
              <a:xfrm>
                <a:off x="7037175" y="2790895"/>
                <a:ext cx="667200" cy="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sp>
            <p:nvSpPr>
              <p:cNvPr id="417" name="Google Shape;417;p71"/>
              <p:cNvSpPr/>
              <p:nvPr/>
            </p:nvSpPr>
            <p:spPr>
              <a:xfrm>
                <a:off x="7037175" y="2564688"/>
                <a:ext cx="667200" cy="2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grpSp>
        <p:grpSp>
          <p:nvGrpSpPr>
            <p:cNvPr id="418" name="Google Shape;418;p71"/>
            <p:cNvGrpSpPr/>
            <p:nvPr/>
          </p:nvGrpSpPr>
          <p:grpSpPr>
            <a:xfrm>
              <a:off x="7129300" y="2398755"/>
              <a:ext cx="667200" cy="651657"/>
              <a:chOff x="7037175" y="2564688"/>
              <a:chExt cx="667200" cy="858008"/>
            </a:xfrm>
          </p:grpSpPr>
          <p:sp>
            <p:nvSpPr>
              <p:cNvPr id="419" name="Google Shape;419;p71"/>
              <p:cNvSpPr/>
              <p:nvPr/>
            </p:nvSpPr>
            <p:spPr>
              <a:xfrm>
                <a:off x="7037175" y="2790895"/>
                <a:ext cx="667200" cy="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sp>
            <p:nvSpPr>
              <p:cNvPr id="420" name="Google Shape;420;p71"/>
              <p:cNvSpPr/>
              <p:nvPr/>
            </p:nvSpPr>
            <p:spPr>
              <a:xfrm>
                <a:off x="7037175" y="2564688"/>
                <a:ext cx="667200" cy="2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grpSp>
        <p:grpSp>
          <p:nvGrpSpPr>
            <p:cNvPr id="421" name="Google Shape;421;p71"/>
            <p:cNvGrpSpPr/>
            <p:nvPr/>
          </p:nvGrpSpPr>
          <p:grpSpPr>
            <a:xfrm>
              <a:off x="7129300" y="3050359"/>
              <a:ext cx="667200" cy="651657"/>
              <a:chOff x="7037175" y="2564688"/>
              <a:chExt cx="667200" cy="858008"/>
            </a:xfrm>
          </p:grpSpPr>
          <p:sp>
            <p:nvSpPr>
              <p:cNvPr id="422" name="Google Shape;422;p71"/>
              <p:cNvSpPr/>
              <p:nvPr/>
            </p:nvSpPr>
            <p:spPr>
              <a:xfrm>
                <a:off x="7037175" y="2790895"/>
                <a:ext cx="667200" cy="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Client</a:t>
                </a:r>
                <a:endParaRPr/>
              </a:p>
            </p:txBody>
          </p:sp>
          <p:sp>
            <p:nvSpPr>
              <p:cNvPr id="423" name="Google Shape;423;p71"/>
              <p:cNvSpPr/>
              <p:nvPr/>
            </p:nvSpPr>
            <p:spPr>
              <a:xfrm>
                <a:off x="7037175" y="2564688"/>
                <a:ext cx="667200" cy="2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grpSp>
        <p:grpSp>
          <p:nvGrpSpPr>
            <p:cNvPr id="424" name="Google Shape;424;p71"/>
            <p:cNvGrpSpPr/>
            <p:nvPr/>
          </p:nvGrpSpPr>
          <p:grpSpPr>
            <a:xfrm>
              <a:off x="7129300" y="3701962"/>
              <a:ext cx="667200" cy="651657"/>
              <a:chOff x="7037175" y="2564688"/>
              <a:chExt cx="667200" cy="858008"/>
            </a:xfrm>
          </p:grpSpPr>
          <p:sp>
            <p:nvSpPr>
              <p:cNvPr id="425" name="Google Shape;425;p71"/>
              <p:cNvSpPr/>
              <p:nvPr/>
            </p:nvSpPr>
            <p:spPr>
              <a:xfrm>
                <a:off x="7037175" y="2790895"/>
                <a:ext cx="667200" cy="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a:p>
            </p:txBody>
          </p:sp>
          <p:sp>
            <p:nvSpPr>
              <p:cNvPr id="426" name="Google Shape;426;p71"/>
              <p:cNvSpPr/>
              <p:nvPr/>
            </p:nvSpPr>
            <p:spPr>
              <a:xfrm>
                <a:off x="7037175" y="2564688"/>
                <a:ext cx="667200" cy="2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t>
                </a:r>
                <a:endParaRPr/>
              </a:p>
            </p:txBody>
          </p:sp>
        </p:grpSp>
      </p:grpSp>
      <p:sp>
        <p:nvSpPr>
          <p:cNvPr id="427" name="Google Shape;427;p71"/>
          <p:cNvSpPr txBox="1"/>
          <p:nvPr/>
        </p:nvSpPr>
        <p:spPr>
          <a:xfrm>
            <a:off x="2191150" y="2092050"/>
            <a:ext cx="15429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New Client!</a:t>
            </a:r>
            <a:endParaRPr sz="1800"/>
          </a:p>
        </p:txBody>
      </p:sp>
      <p:sp>
        <p:nvSpPr>
          <p:cNvPr id="428" name="Google Shape;428;p71"/>
          <p:cNvSpPr txBox="1"/>
          <p:nvPr/>
        </p:nvSpPr>
        <p:spPr>
          <a:xfrm>
            <a:off x="5127538" y="2092050"/>
            <a:ext cx="15429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New Client!</a:t>
            </a:r>
            <a:endParaRPr sz="1800"/>
          </a:p>
        </p:txBody>
      </p:sp>
      <p:sp>
        <p:nvSpPr>
          <p:cNvPr id="429" name="Google Shape;429;p71"/>
          <p:cNvSpPr txBox="1"/>
          <p:nvPr/>
        </p:nvSpPr>
        <p:spPr>
          <a:xfrm>
            <a:off x="640625" y="1082575"/>
            <a:ext cx="7067400" cy="480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US" sz="1200"/>
              <a:t>Reallocate shared files depending on the number of clients</a:t>
            </a:r>
            <a:endParaRPr sz="1200"/>
          </a:p>
          <a:p>
            <a:pPr indent="-304800" lvl="1" marL="914400" rtl="0" algn="l">
              <a:lnSpc>
                <a:spcPct val="150000"/>
              </a:lnSpc>
              <a:spcBef>
                <a:spcPts val="0"/>
              </a:spcBef>
              <a:spcAft>
                <a:spcPts val="0"/>
              </a:spcAft>
              <a:buSzPts val="1200"/>
              <a:buChar char="○"/>
            </a:pPr>
            <a:r>
              <a:rPr lang="en-US" sz="1200"/>
              <a:t>This effectively creates a “virtual </a:t>
            </a:r>
            <a:r>
              <a:rPr lang="en-US" sz="1200"/>
              <a:t>file system</a:t>
            </a:r>
            <a:r>
              <a:rPr lang="en-US"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4"/>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Agenda</a:t>
            </a:r>
            <a:endParaRPr b="0" i="0" sz="3000" u="none" cap="none" strike="noStrike">
              <a:latin typeface="Arial"/>
              <a:ea typeface="Arial"/>
              <a:cs typeface="Arial"/>
              <a:sym typeface="Arial"/>
            </a:endParaRPr>
          </a:p>
        </p:txBody>
      </p:sp>
      <p:sp>
        <p:nvSpPr>
          <p:cNvPr id="244" name="Google Shape;244;p54"/>
          <p:cNvSpPr/>
          <p:nvPr/>
        </p:nvSpPr>
        <p:spPr>
          <a:xfrm>
            <a:off x="838075" y="1208300"/>
            <a:ext cx="2809500" cy="3162300"/>
          </a:xfrm>
          <a:prstGeom prst="rect">
            <a:avLst/>
          </a:prstGeom>
          <a:noFill/>
          <a:ln>
            <a:noFill/>
          </a:ln>
        </p:spPr>
        <p:txBody>
          <a:bodyPr anchorCtr="0" anchor="t" bIns="45000" lIns="90000" spcFirstLastPara="1" rIns="90000" wrap="square" tIns="45000">
            <a:noAutofit/>
          </a:bodyPr>
          <a:lstStyle/>
          <a:p>
            <a:pPr indent="-330200" lvl="0" marL="457200" marR="0" rtl="0" algn="l">
              <a:lnSpc>
                <a:spcPct val="150000"/>
              </a:lnSpc>
              <a:spcBef>
                <a:spcPts val="1001"/>
              </a:spcBef>
              <a:spcAft>
                <a:spcPts val="0"/>
              </a:spcAft>
              <a:buSzPts val="1600"/>
              <a:buAutoNum type="arabicPeriod"/>
            </a:pPr>
            <a:r>
              <a:rPr lang="en-US" sz="1600"/>
              <a:t>Introduction</a:t>
            </a:r>
            <a:endParaRPr sz="1600"/>
          </a:p>
          <a:p>
            <a:pPr indent="-330200" lvl="0" marL="457200" marR="0" rtl="0" algn="l">
              <a:lnSpc>
                <a:spcPct val="150000"/>
              </a:lnSpc>
              <a:spcBef>
                <a:spcPts val="0"/>
              </a:spcBef>
              <a:spcAft>
                <a:spcPts val="0"/>
              </a:spcAft>
              <a:buSzPts val="1600"/>
              <a:buAutoNum type="arabicPeriod"/>
            </a:pPr>
            <a:r>
              <a:rPr lang="en-US" sz="1600"/>
              <a:t>Design Philosophy</a:t>
            </a:r>
            <a:endParaRPr sz="1600"/>
          </a:p>
          <a:p>
            <a:pPr indent="-330200" lvl="1" marL="914400" marR="0" rtl="0" algn="l">
              <a:lnSpc>
                <a:spcPct val="150000"/>
              </a:lnSpc>
              <a:spcBef>
                <a:spcPts val="0"/>
              </a:spcBef>
              <a:spcAft>
                <a:spcPts val="0"/>
              </a:spcAft>
              <a:buSzPts val="1600"/>
              <a:buAutoNum type="alphaLcPeriod"/>
            </a:pPr>
            <a:r>
              <a:rPr lang="en-US" sz="1600"/>
              <a:t>Mediums</a:t>
            </a:r>
            <a:endParaRPr sz="1600"/>
          </a:p>
          <a:p>
            <a:pPr indent="-330200" lvl="1" marL="914400" marR="0" rtl="0" algn="l">
              <a:lnSpc>
                <a:spcPct val="150000"/>
              </a:lnSpc>
              <a:spcBef>
                <a:spcPts val="0"/>
              </a:spcBef>
              <a:spcAft>
                <a:spcPts val="0"/>
              </a:spcAft>
              <a:buSzPts val="1600"/>
              <a:buAutoNum type="alphaLcPeriod"/>
            </a:pPr>
            <a:r>
              <a:rPr lang="en-US" sz="1600"/>
              <a:t>Protocol</a:t>
            </a:r>
            <a:endParaRPr sz="1600"/>
          </a:p>
          <a:p>
            <a:pPr indent="-330200" lvl="0" marL="457200" marR="0" rtl="0" algn="l">
              <a:lnSpc>
                <a:spcPct val="150000"/>
              </a:lnSpc>
              <a:spcBef>
                <a:spcPts val="0"/>
              </a:spcBef>
              <a:spcAft>
                <a:spcPts val="0"/>
              </a:spcAft>
              <a:buSzPts val="1600"/>
              <a:buAutoNum type="arabicPeriod"/>
            </a:pPr>
            <a:r>
              <a:rPr lang="en-US" sz="1600"/>
              <a:t>Multiple Clients</a:t>
            </a:r>
            <a:endParaRPr sz="1600"/>
          </a:p>
          <a:p>
            <a:pPr indent="-330200" lvl="0" marL="457200" marR="0" rtl="0" algn="l">
              <a:lnSpc>
                <a:spcPct val="150000"/>
              </a:lnSpc>
              <a:spcBef>
                <a:spcPts val="0"/>
              </a:spcBef>
              <a:spcAft>
                <a:spcPts val="0"/>
              </a:spcAft>
              <a:buSzPts val="1600"/>
              <a:buAutoNum type="arabicPeriod"/>
            </a:pPr>
            <a:r>
              <a:rPr lang="en-US" sz="1600"/>
              <a:t>Metasploit Integration</a:t>
            </a:r>
            <a:endParaRPr sz="1600"/>
          </a:p>
          <a:p>
            <a:pPr indent="-330200" lvl="0" marL="457200" marR="0" rtl="0" algn="l">
              <a:lnSpc>
                <a:spcPct val="150000"/>
              </a:lnSpc>
              <a:spcBef>
                <a:spcPts val="0"/>
              </a:spcBef>
              <a:spcAft>
                <a:spcPts val="0"/>
              </a:spcAft>
              <a:buSzPts val="1600"/>
              <a:buAutoNum type="arabicPeriod"/>
            </a:pPr>
            <a:r>
              <a:rPr lang="en-US" sz="1600"/>
              <a:t>Demonstration</a:t>
            </a:r>
            <a:endParaRPr sz="1600"/>
          </a:p>
          <a:p>
            <a:pPr indent="-330200" lvl="0" marL="457200" marR="0" rtl="0" algn="l">
              <a:lnSpc>
                <a:spcPct val="150000"/>
              </a:lnSpc>
              <a:spcBef>
                <a:spcPts val="0"/>
              </a:spcBef>
              <a:spcAft>
                <a:spcPts val="0"/>
              </a:spcAft>
              <a:buSzPts val="1600"/>
              <a:buAutoNum type="arabicPeriod"/>
            </a:pPr>
            <a:r>
              <a:rPr lang="en-US" sz="1600"/>
              <a:t>Conclusions</a:t>
            </a:r>
            <a:endParaRPr sz="1600"/>
          </a:p>
        </p:txBody>
      </p:sp>
      <p:pic>
        <p:nvPicPr>
          <p:cNvPr id="245" name="Google Shape;245;p54"/>
          <p:cNvPicPr preferRelativeResize="0"/>
          <p:nvPr/>
        </p:nvPicPr>
        <p:blipFill rotWithShape="1">
          <a:blip r:embed="rId3">
            <a:alphaModFix/>
          </a:blip>
          <a:srcRect b="0" l="11656" r="55811" t="11355"/>
          <a:stretch/>
        </p:blipFill>
        <p:spPr>
          <a:xfrm>
            <a:off x="5077925" y="1109225"/>
            <a:ext cx="2623274" cy="2925050"/>
          </a:xfrm>
          <a:prstGeom prst="rect">
            <a:avLst/>
          </a:prstGeom>
          <a:noFill/>
          <a:ln>
            <a:noFill/>
          </a:ln>
        </p:spPr>
      </p:pic>
      <p:pic>
        <p:nvPicPr>
          <p:cNvPr id="246" name="Google Shape;246;p54"/>
          <p:cNvPicPr preferRelativeResize="0"/>
          <p:nvPr/>
        </p:nvPicPr>
        <p:blipFill>
          <a:blip r:embed="rId4">
            <a:alphaModFix/>
          </a:blip>
          <a:stretch>
            <a:fillRect/>
          </a:stretch>
        </p:blipFill>
        <p:spPr>
          <a:xfrm>
            <a:off x="5622800" y="4060921"/>
            <a:ext cx="1533525" cy="55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2"/>
          <p:cNvSpPr/>
          <p:nvPr/>
        </p:nvSpPr>
        <p:spPr>
          <a:xfrm>
            <a:off x="626275" y="1209625"/>
            <a:ext cx="5514300" cy="2765400"/>
          </a:xfrm>
          <a:prstGeom prst="rect">
            <a:avLst/>
          </a:prstGeom>
          <a:noFill/>
          <a:ln>
            <a:noFill/>
          </a:ln>
        </p:spPr>
        <p:txBody>
          <a:bodyPr anchorCtr="0" anchor="t" bIns="45000" lIns="90000" spcFirstLastPara="1" rIns="90000" wrap="square" tIns="45000">
            <a:noAutofit/>
          </a:bodyPr>
          <a:lstStyle/>
          <a:p>
            <a:pPr indent="-311150" lvl="0" marL="457200" marR="0" rtl="0" algn="l">
              <a:lnSpc>
                <a:spcPct val="150000"/>
              </a:lnSpc>
              <a:spcBef>
                <a:spcPts val="1001"/>
              </a:spcBef>
              <a:spcAft>
                <a:spcPts val="0"/>
              </a:spcAft>
              <a:buSzPts val="1300"/>
              <a:buChar char="●"/>
            </a:pPr>
            <a:r>
              <a:rPr b="1" lang="en-US" sz="1300"/>
              <a:t>Currently Implemented:</a:t>
            </a:r>
            <a:endParaRPr b="1" sz="1300"/>
          </a:p>
          <a:p>
            <a:pPr indent="-311150" lvl="1" marL="914400" marR="0" rtl="0" algn="l">
              <a:lnSpc>
                <a:spcPct val="150000"/>
              </a:lnSpc>
              <a:spcBef>
                <a:spcPts val="0"/>
              </a:spcBef>
              <a:spcAft>
                <a:spcPts val="0"/>
              </a:spcAft>
              <a:buSzPts val="1300"/>
              <a:buChar char="○"/>
            </a:pPr>
            <a:r>
              <a:rPr lang="en-US" sz="1300"/>
              <a:t>Custom Metasploit </a:t>
            </a:r>
            <a:r>
              <a:rPr lang="en-US" sz="1300"/>
              <a:t>file system </a:t>
            </a:r>
            <a:r>
              <a:rPr lang="en-US" sz="1300"/>
              <a:t>listener </a:t>
            </a:r>
            <a:endParaRPr sz="1300"/>
          </a:p>
          <a:p>
            <a:pPr indent="-311150" lvl="1" marL="914400" marR="0" rtl="0" algn="l">
              <a:lnSpc>
                <a:spcPct val="150000"/>
              </a:lnSpc>
              <a:spcBef>
                <a:spcPts val="0"/>
              </a:spcBef>
              <a:spcAft>
                <a:spcPts val="0"/>
              </a:spcAft>
              <a:buSzPts val="1300"/>
              <a:buChar char="○"/>
            </a:pPr>
            <a:r>
              <a:rPr lang="en-US" sz="1300"/>
              <a:t>Includes all covert channel functionality</a:t>
            </a:r>
            <a:endParaRPr sz="1300"/>
          </a:p>
          <a:p>
            <a:pPr indent="-311150" lvl="1" marL="914400" marR="0" rtl="0" algn="l">
              <a:lnSpc>
                <a:spcPct val="150000"/>
              </a:lnSpc>
              <a:spcBef>
                <a:spcPts val="0"/>
              </a:spcBef>
              <a:spcAft>
                <a:spcPts val="0"/>
              </a:spcAft>
              <a:buSzPts val="1300"/>
              <a:buChar char="○"/>
            </a:pPr>
            <a:r>
              <a:rPr lang="en-US" sz="1300"/>
              <a:t>Session creation</a:t>
            </a:r>
            <a:endParaRPr sz="1300"/>
          </a:p>
          <a:p>
            <a:pPr indent="-311150" lvl="1" marL="914400" marR="0" rtl="0" algn="l">
              <a:lnSpc>
                <a:spcPct val="150000"/>
              </a:lnSpc>
              <a:spcBef>
                <a:spcPts val="0"/>
              </a:spcBef>
              <a:spcAft>
                <a:spcPts val="0"/>
              </a:spcAft>
              <a:buSzPts val="1300"/>
              <a:buChar char="○"/>
            </a:pPr>
            <a:r>
              <a:rPr lang="en-US" sz="1300"/>
              <a:t>Basic C2 capabilities (upload, download, execute, etc.)</a:t>
            </a:r>
            <a:endParaRPr sz="1300"/>
          </a:p>
          <a:p>
            <a:pPr indent="-311150" lvl="1" marL="914400" marR="0" rtl="0" algn="l">
              <a:lnSpc>
                <a:spcPct val="150000"/>
              </a:lnSpc>
              <a:spcBef>
                <a:spcPts val="0"/>
              </a:spcBef>
              <a:spcAft>
                <a:spcPts val="0"/>
              </a:spcAft>
              <a:buSzPts val="1300"/>
              <a:buChar char="○"/>
            </a:pPr>
            <a:r>
              <a:rPr lang="en-US" sz="1300"/>
              <a:t>Backgrounding + clean exits</a:t>
            </a:r>
            <a:endParaRPr sz="1300"/>
          </a:p>
          <a:p>
            <a:pPr indent="-311150" lvl="0" marL="457200" marR="0" rtl="0" algn="l">
              <a:lnSpc>
                <a:spcPct val="150000"/>
              </a:lnSpc>
              <a:spcBef>
                <a:spcPts val="0"/>
              </a:spcBef>
              <a:spcAft>
                <a:spcPts val="0"/>
              </a:spcAft>
              <a:buSzPts val="1300"/>
              <a:buChar char="●"/>
            </a:pPr>
            <a:r>
              <a:rPr b="1" lang="en-US" sz="1300"/>
              <a:t>Still Needs</a:t>
            </a:r>
            <a:r>
              <a:rPr b="1" lang="en-US" sz="1300"/>
              <a:t>:</a:t>
            </a:r>
            <a:endParaRPr b="1" sz="1300"/>
          </a:p>
          <a:p>
            <a:pPr indent="-311150" lvl="1" marL="914400" marR="0" rtl="0" algn="l">
              <a:lnSpc>
                <a:spcPct val="150000"/>
              </a:lnSpc>
              <a:spcBef>
                <a:spcPts val="0"/>
              </a:spcBef>
              <a:spcAft>
                <a:spcPts val="0"/>
              </a:spcAft>
              <a:buSzPts val="1300"/>
              <a:buChar char="○"/>
            </a:pPr>
            <a:r>
              <a:rPr lang="en-US" sz="1300"/>
              <a:t>Heartbeat for timeouts and disconnects</a:t>
            </a:r>
            <a:endParaRPr sz="1300"/>
          </a:p>
          <a:p>
            <a:pPr indent="-311150" lvl="1" marL="914400" marR="0" rtl="0" algn="l">
              <a:lnSpc>
                <a:spcPct val="150000"/>
              </a:lnSpc>
              <a:spcBef>
                <a:spcPts val="0"/>
              </a:spcBef>
              <a:spcAft>
                <a:spcPts val="0"/>
              </a:spcAft>
              <a:buSzPts val="1300"/>
              <a:buChar char="○"/>
            </a:pPr>
            <a:r>
              <a:rPr lang="en-US" sz="1300"/>
              <a:t>Persistent listener</a:t>
            </a:r>
            <a:endParaRPr sz="1300"/>
          </a:p>
        </p:txBody>
      </p:sp>
      <p:sp>
        <p:nvSpPr>
          <p:cNvPr id="435" name="Google Shape;435;p72"/>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Metasploit</a:t>
            </a:r>
            <a:endParaRPr b="0" i="0" sz="3000" u="none" cap="none" strike="noStrike">
              <a:latin typeface="Arial"/>
              <a:ea typeface="Arial"/>
              <a:cs typeface="Arial"/>
              <a:sym typeface="Arial"/>
            </a:endParaRPr>
          </a:p>
        </p:txBody>
      </p:sp>
      <p:grpSp>
        <p:nvGrpSpPr>
          <p:cNvPr id="436" name="Google Shape;436;p72"/>
          <p:cNvGrpSpPr/>
          <p:nvPr/>
        </p:nvGrpSpPr>
        <p:grpSpPr>
          <a:xfrm>
            <a:off x="5762666" y="1473855"/>
            <a:ext cx="2317512" cy="2317512"/>
            <a:chOff x="5640625" y="1377600"/>
            <a:chExt cx="2699175" cy="2699175"/>
          </a:xfrm>
        </p:grpSpPr>
        <p:pic>
          <p:nvPicPr>
            <p:cNvPr id="437" name="Google Shape;437;p72"/>
            <p:cNvPicPr preferRelativeResize="0"/>
            <p:nvPr/>
          </p:nvPicPr>
          <p:blipFill>
            <a:blip r:embed="rId3">
              <a:alphaModFix/>
            </a:blip>
            <a:stretch>
              <a:fillRect/>
            </a:stretch>
          </p:blipFill>
          <p:spPr>
            <a:xfrm>
              <a:off x="5640625" y="1377600"/>
              <a:ext cx="2699175" cy="2699175"/>
            </a:xfrm>
            <a:prstGeom prst="rect">
              <a:avLst/>
            </a:prstGeom>
            <a:noFill/>
            <a:ln>
              <a:noFill/>
            </a:ln>
          </p:spPr>
        </p:pic>
        <p:sp>
          <p:nvSpPr>
            <p:cNvPr id="438" name="Google Shape;438;p72"/>
            <p:cNvSpPr txBox="1"/>
            <p:nvPr/>
          </p:nvSpPr>
          <p:spPr>
            <a:xfrm>
              <a:off x="7646150" y="3630750"/>
              <a:ext cx="391200" cy="247200"/>
            </a:xfrm>
            <a:prstGeom prst="rect">
              <a:avLst/>
            </a:prstGeom>
            <a:noFill/>
            <a:ln>
              <a:noFill/>
            </a:ln>
          </p:spPr>
          <p:txBody>
            <a:bodyPr anchorCtr="0" anchor="t" bIns="78500" lIns="78500" spcFirstLastPara="1" rIns="78500" wrap="square" tIns="78500">
              <a:noAutofit/>
            </a:bodyPr>
            <a:lstStyle/>
            <a:p>
              <a:pPr indent="0" lvl="0" marL="0" rtl="0" algn="l">
                <a:spcBef>
                  <a:spcPts val="0"/>
                </a:spcBef>
                <a:spcAft>
                  <a:spcPts val="0"/>
                </a:spcAft>
                <a:buNone/>
              </a:pPr>
              <a:r>
                <a:rPr lang="en-US" sz="944"/>
                <a:t>[6]</a:t>
              </a:r>
              <a:endParaRPr sz="944"/>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Demo</a:t>
            </a:r>
            <a:endParaRPr b="1" sz="4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Conclusions</a:t>
            </a:r>
            <a:endParaRPr b="1" sz="4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75"/>
          <p:cNvGrpSpPr/>
          <p:nvPr/>
        </p:nvGrpSpPr>
        <p:grpSpPr>
          <a:xfrm>
            <a:off x="617999" y="477775"/>
            <a:ext cx="7970502" cy="4388813"/>
            <a:chOff x="617999" y="477775"/>
            <a:chExt cx="7970502" cy="4388813"/>
          </a:xfrm>
        </p:grpSpPr>
        <p:pic>
          <p:nvPicPr>
            <p:cNvPr id="456" name="Google Shape;456;p75"/>
            <p:cNvPicPr preferRelativeResize="0"/>
            <p:nvPr/>
          </p:nvPicPr>
          <p:blipFill rotWithShape="1">
            <a:blip r:embed="rId3">
              <a:alphaModFix/>
            </a:blip>
            <a:srcRect b="1506" l="0" r="0" t="0"/>
            <a:stretch/>
          </p:blipFill>
          <p:spPr>
            <a:xfrm>
              <a:off x="618000" y="1225725"/>
              <a:ext cx="7970501" cy="3221775"/>
            </a:xfrm>
            <a:prstGeom prst="rect">
              <a:avLst/>
            </a:prstGeom>
            <a:noFill/>
            <a:ln>
              <a:noFill/>
            </a:ln>
            <a:effectLst>
              <a:outerShdw blurRad="57150" rotWithShape="0" algn="bl" dir="5400000" dist="19050">
                <a:srgbClr val="000000">
                  <a:alpha val="50000"/>
                </a:srgbClr>
              </a:outerShdw>
            </a:effectLst>
          </p:spPr>
        </p:pic>
        <p:sp>
          <p:nvSpPr>
            <p:cNvPr id="457" name="Google Shape;457;p75"/>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Taxonomy</a:t>
              </a:r>
              <a:endParaRPr b="0" i="0" sz="3000" u="none" cap="none" strike="noStrike">
                <a:latin typeface="Arial"/>
                <a:ea typeface="Arial"/>
                <a:cs typeface="Arial"/>
                <a:sym typeface="Arial"/>
              </a:endParaRPr>
            </a:p>
          </p:txBody>
        </p:sp>
        <p:sp>
          <p:nvSpPr>
            <p:cNvPr id="458" name="Google Shape;458;p75"/>
            <p:cNvSpPr txBox="1"/>
            <p:nvPr/>
          </p:nvSpPr>
          <p:spPr>
            <a:xfrm>
              <a:off x="618000" y="4447500"/>
              <a:ext cx="388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[7]</a:t>
              </a:r>
              <a:endParaRPr sz="1200"/>
            </a:p>
          </p:txBody>
        </p:sp>
        <p:sp>
          <p:nvSpPr>
            <p:cNvPr id="459" name="Google Shape;459;p75"/>
            <p:cNvSpPr/>
            <p:nvPr/>
          </p:nvSpPr>
          <p:spPr>
            <a:xfrm>
              <a:off x="6082725" y="1864650"/>
              <a:ext cx="904800" cy="2451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75"/>
            <p:cNvSpPr/>
            <p:nvPr/>
          </p:nvSpPr>
          <p:spPr>
            <a:xfrm>
              <a:off x="6850375" y="2301175"/>
              <a:ext cx="1044000" cy="2592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75"/>
            <p:cNvSpPr/>
            <p:nvPr/>
          </p:nvSpPr>
          <p:spPr>
            <a:xfrm>
              <a:off x="7482000" y="3238500"/>
              <a:ext cx="1106400" cy="525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75"/>
            <p:cNvSpPr/>
            <p:nvPr/>
          </p:nvSpPr>
          <p:spPr>
            <a:xfrm>
              <a:off x="1798300" y="1864650"/>
              <a:ext cx="1798200" cy="2451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75"/>
            <p:cNvSpPr/>
            <p:nvPr/>
          </p:nvSpPr>
          <p:spPr>
            <a:xfrm>
              <a:off x="3329925" y="2301175"/>
              <a:ext cx="1044000" cy="2451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75"/>
            <p:cNvSpPr/>
            <p:nvPr/>
          </p:nvSpPr>
          <p:spPr>
            <a:xfrm>
              <a:off x="3329925" y="2742050"/>
              <a:ext cx="1044000" cy="2451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75"/>
            <p:cNvSpPr/>
            <p:nvPr/>
          </p:nvSpPr>
          <p:spPr>
            <a:xfrm>
              <a:off x="3520425" y="3238500"/>
              <a:ext cx="684600" cy="3582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75"/>
            <p:cNvSpPr/>
            <p:nvPr/>
          </p:nvSpPr>
          <p:spPr>
            <a:xfrm>
              <a:off x="4853925" y="3878575"/>
              <a:ext cx="876300" cy="3582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75"/>
            <p:cNvSpPr/>
            <p:nvPr/>
          </p:nvSpPr>
          <p:spPr>
            <a:xfrm>
              <a:off x="6847325" y="4550388"/>
              <a:ext cx="198900" cy="213300"/>
            </a:xfrm>
            <a:prstGeom prst="rect">
              <a:avLst/>
            </a:prstGeom>
            <a:solidFill>
              <a:srgbClr val="3C78D8"/>
            </a:solid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8" name="Google Shape;468;p75"/>
            <p:cNvGrpSpPr/>
            <p:nvPr/>
          </p:nvGrpSpPr>
          <p:grpSpPr>
            <a:xfrm>
              <a:off x="5984025" y="4442525"/>
              <a:ext cx="1992650" cy="424063"/>
              <a:chOff x="5984025" y="4442525"/>
              <a:chExt cx="1992650" cy="424063"/>
            </a:xfrm>
          </p:grpSpPr>
          <p:sp>
            <p:nvSpPr>
              <p:cNvPr id="469" name="Google Shape;469;p75"/>
              <p:cNvSpPr txBox="1"/>
              <p:nvPr/>
            </p:nvSpPr>
            <p:spPr>
              <a:xfrm>
                <a:off x="6932675" y="4442525"/>
                <a:ext cx="1044000" cy="4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Metadata</a:t>
                </a:r>
                <a:endParaRPr/>
              </a:p>
            </p:txBody>
          </p:sp>
          <p:sp>
            <p:nvSpPr>
              <p:cNvPr id="470" name="Google Shape;470;p75"/>
              <p:cNvSpPr txBox="1"/>
              <p:nvPr/>
            </p:nvSpPr>
            <p:spPr>
              <a:xfrm>
                <a:off x="6041500" y="4447488"/>
                <a:ext cx="786600" cy="4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Hash</a:t>
                </a:r>
                <a:endParaRPr/>
              </a:p>
            </p:txBody>
          </p:sp>
          <p:sp>
            <p:nvSpPr>
              <p:cNvPr id="471" name="Google Shape;471;p75"/>
              <p:cNvSpPr/>
              <p:nvPr/>
            </p:nvSpPr>
            <p:spPr>
              <a:xfrm>
                <a:off x="5984025" y="4550388"/>
                <a:ext cx="198900" cy="213300"/>
              </a:xfrm>
              <a:prstGeom prst="rect">
                <a:avLst/>
              </a:prstGeom>
              <a:solidFill>
                <a:srgbClr val="00FF00"/>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6"/>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Summary</a:t>
            </a:r>
            <a:endParaRPr b="0" i="0" sz="3000" u="none" cap="none" strike="noStrike">
              <a:latin typeface="Arial"/>
              <a:ea typeface="Arial"/>
              <a:cs typeface="Arial"/>
              <a:sym typeface="Arial"/>
            </a:endParaRPr>
          </a:p>
        </p:txBody>
      </p:sp>
      <p:pic>
        <p:nvPicPr>
          <p:cNvPr id="477" name="Google Shape;477;p76"/>
          <p:cNvPicPr preferRelativeResize="0"/>
          <p:nvPr/>
        </p:nvPicPr>
        <p:blipFill>
          <a:blip r:embed="rId3">
            <a:alphaModFix/>
          </a:blip>
          <a:stretch>
            <a:fillRect/>
          </a:stretch>
        </p:blipFill>
        <p:spPr>
          <a:xfrm>
            <a:off x="814375" y="1517200"/>
            <a:ext cx="7515225" cy="26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7"/>
          <p:cNvSpPr/>
          <p:nvPr/>
        </p:nvSpPr>
        <p:spPr>
          <a:xfrm>
            <a:off x="838075" y="1082575"/>
            <a:ext cx="6304200" cy="37524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1001"/>
              </a:spcBef>
              <a:spcAft>
                <a:spcPts val="0"/>
              </a:spcAft>
              <a:buNone/>
            </a:pPr>
            <a:r>
              <a:rPr b="1" lang="en-US" sz="1300"/>
              <a:t>Covert Channel:</a:t>
            </a:r>
            <a:endParaRPr b="1" sz="1300"/>
          </a:p>
          <a:p>
            <a:pPr indent="-311150" lvl="0" marL="457200" rtl="0" algn="l">
              <a:lnSpc>
                <a:spcPct val="150000"/>
              </a:lnSpc>
              <a:spcBef>
                <a:spcPts val="1001"/>
              </a:spcBef>
              <a:spcAft>
                <a:spcPts val="0"/>
              </a:spcAft>
              <a:buSzPts val="1300"/>
              <a:buChar char="●"/>
            </a:pPr>
            <a:r>
              <a:rPr lang="en-US" sz="1300"/>
              <a:t>Provide advanced options to the user</a:t>
            </a:r>
            <a:endParaRPr sz="1300"/>
          </a:p>
          <a:p>
            <a:pPr indent="-311150" lvl="1" marL="914400" rtl="0" algn="l">
              <a:lnSpc>
                <a:spcPct val="150000"/>
              </a:lnSpc>
              <a:spcBef>
                <a:spcPts val="0"/>
              </a:spcBef>
              <a:spcAft>
                <a:spcPts val="0"/>
              </a:spcAft>
              <a:buSzPts val="1300"/>
              <a:buChar char="○"/>
            </a:pPr>
            <a:r>
              <a:rPr lang="en-US" sz="1300"/>
              <a:t>Sync file poll rate</a:t>
            </a:r>
            <a:endParaRPr sz="1300"/>
          </a:p>
          <a:p>
            <a:pPr indent="-311150" lvl="1" marL="914400" rtl="0" algn="l">
              <a:lnSpc>
                <a:spcPct val="150000"/>
              </a:lnSpc>
              <a:spcBef>
                <a:spcPts val="0"/>
              </a:spcBef>
              <a:spcAft>
                <a:spcPts val="0"/>
              </a:spcAft>
              <a:buSzPts val="1300"/>
              <a:buChar char="○"/>
            </a:pPr>
            <a:r>
              <a:rPr lang="en-US" sz="1300"/>
              <a:t>Jitter rate</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Improve hash protocol encoding</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Test in live environments to assess covertness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Restore </a:t>
            </a:r>
            <a:r>
              <a:rPr lang="en-US" sz="1300">
                <a:solidFill>
                  <a:schemeClr val="dk1"/>
                </a:solidFill>
              </a:rPr>
              <a:t>files to original state after message transmission</a:t>
            </a:r>
            <a:endParaRPr sz="1300">
              <a:solidFill>
                <a:schemeClr val="dk1"/>
              </a:solidFill>
            </a:endParaRPr>
          </a:p>
          <a:p>
            <a:pPr indent="0" lvl="0" marL="0" rtl="0" algn="l">
              <a:lnSpc>
                <a:spcPct val="115000"/>
              </a:lnSpc>
              <a:spcBef>
                <a:spcPts val="1001"/>
              </a:spcBef>
              <a:spcAft>
                <a:spcPts val="0"/>
              </a:spcAft>
              <a:buNone/>
            </a:pPr>
            <a:r>
              <a:rPr b="1" lang="en-US" sz="1300">
                <a:solidFill>
                  <a:schemeClr val="dk1"/>
                </a:solidFill>
              </a:rPr>
              <a:t>C2 Capabilities:</a:t>
            </a:r>
            <a:endParaRPr sz="1300">
              <a:solidFill>
                <a:schemeClr val="dk1"/>
              </a:solidFill>
            </a:endParaRPr>
          </a:p>
          <a:p>
            <a:pPr indent="-311150" lvl="0" marL="457200" rtl="0" algn="l">
              <a:lnSpc>
                <a:spcPct val="150000"/>
              </a:lnSpc>
              <a:spcBef>
                <a:spcPts val="1001"/>
              </a:spcBef>
              <a:spcAft>
                <a:spcPts val="0"/>
              </a:spcAft>
              <a:buClr>
                <a:schemeClr val="dk1"/>
              </a:buClr>
              <a:buSzPts val="1300"/>
              <a:buChar char="●"/>
            </a:pPr>
            <a:r>
              <a:rPr lang="en-US" sz="1300">
                <a:solidFill>
                  <a:schemeClr val="dk1"/>
                </a:solidFill>
              </a:rPr>
              <a:t>Pivoting</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Msfvenom payload generation</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Persistent server listener</a:t>
            </a:r>
            <a:endParaRPr sz="1300">
              <a:solidFill>
                <a:schemeClr val="dk1"/>
              </a:solidFill>
            </a:endParaRPr>
          </a:p>
        </p:txBody>
      </p:sp>
      <p:sp>
        <p:nvSpPr>
          <p:cNvPr id="483" name="Google Shape;483;p77"/>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Future Work</a:t>
            </a:r>
            <a:endParaRPr b="0" i="0" sz="30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Questions?</a:t>
            </a:r>
            <a:endParaRPr b="1" sz="4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9"/>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References:</a:t>
            </a:r>
            <a:endParaRPr b="0" i="0" sz="3000" u="none" cap="none" strike="noStrike">
              <a:latin typeface="Arial"/>
              <a:ea typeface="Arial"/>
              <a:cs typeface="Arial"/>
              <a:sym typeface="Arial"/>
            </a:endParaRPr>
          </a:p>
        </p:txBody>
      </p:sp>
      <p:sp>
        <p:nvSpPr>
          <p:cNvPr id="496" name="Google Shape;496;p79"/>
          <p:cNvSpPr txBox="1"/>
          <p:nvPr/>
        </p:nvSpPr>
        <p:spPr>
          <a:xfrm>
            <a:off x="838075" y="1082575"/>
            <a:ext cx="78453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SzPts val="1300"/>
              <a:buAutoNum type="arabicPeriod"/>
            </a:pPr>
            <a:r>
              <a:rPr lang="en-US" sz="1300" u="sng">
                <a:solidFill>
                  <a:schemeClr val="hlink"/>
                </a:solidFill>
                <a:hlinkClick r:id="rId3"/>
              </a:rPr>
              <a:t>https://cyesec.com/blog/red-team-vs-blue-team-cybersecurity-they-can-help-your-business</a:t>
            </a:r>
            <a:endParaRPr sz="1300"/>
          </a:p>
          <a:p>
            <a:pPr indent="-311150" lvl="0" marL="457200" rtl="0" algn="l">
              <a:lnSpc>
                <a:spcPct val="200000"/>
              </a:lnSpc>
              <a:spcBef>
                <a:spcPts val="0"/>
              </a:spcBef>
              <a:spcAft>
                <a:spcPts val="0"/>
              </a:spcAft>
              <a:buClr>
                <a:schemeClr val="dk1"/>
              </a:buClr>
              <a:buSzPts val="1300"/>
              <a:buAutoNum type="arabicPeriod"/>
            </a:pPr>
            <a:r>
              <a:rPr lang="en-US" sz="1300" u="sng">
                <a:solidFill>
                  <a:schemeClr val="hlink"/>
                </a:solidFill>
                <a:hlinkClick r:id="rId4"/>
              </a:rPr>
              <a:t>https://cwe.mitre.org/data/definitions/514.html</a:t>
            </a:r>
            <a:endParaRPr sz="1300"/>
          </a:p>
          <a:p>
            <a:pPr indent="-311150" lvl="0" marL="457200" rtl="0" algn="l">
              <a:lnSpc>
                <a:spcPct val="200000"/>
              </a:lnSpc>
              <a:spcBef>
                <a:spcPts val="0"/>
              </a:spcBef>
              <a:spcAft>
                <a:spcPts val="0"/>
              </a:spcAft>
              <a:buSzPts val="1300"/>
              <a:buAutoNum type="arabicPeriod"/>
            </a:pPr>
            <a:r>
              <a:rPr lang="en-US" sz="1300">
                <a:solidFill>
                  <a:schemeClr val="dk1"/>
                </a:solidFill>
              </a:rPr>
              <a:t> </a:t>
            </a:r>
            <a:r>
              <a:rPr lang="en-US" sz="1300" u="sng">
                <a:solidFill>
                  <a:schemeClr val="hlink"/>
                </a:solidFill>
                <a:hlinkClick r:id="rId5"/>
              </a:rPr>
              <a:t>https://en.wikipedia.org/wiki/Tux_%28mascot%29</a:t>
            </a:r>
            <a:endParaRPr sz="1300"/>
          </a:p>
          <a:p>
            <a:pPr indent="-311150" lvl="0" marL="457200" rtl="0" algn="l">
              <a:lnSpc>
                <a:spcPct val="200000"/>
              </a:lnSpc>
              <a:spcBef>
                <a:spcPts val="0"/>
              </a:spcBef>
              <a:spcAft>
                <a:spcPts val="0"/>
              </a:spcAft>
              <a:buSzPts val="1300"/>
              <a:buAutoNum type="arabicPeriod"/>
            </a:pPr>
            <a:r>
              <a:rPr lang="en-US" sz="1300" u="sng">
                <a:solidFill>
                  <a:schemeClr val="hlink"/>
                </a:solidFill>
                <a:hlinkClick r:id="rId6"/>
              </a:rPr>
              <a:t>https://www.flaticon.com/free-icon/nfs_9748993</a:t>
            </a:r>
            <a:endParaRPr sz="1300"/>
          </a:p>
          <a:p>
            <a:pPr indent="-311150" lvl="0" marL="457200" rtl="0" algn="l">
              <a:lnSpc>
                <a:spcPct val="200000"/>
              </a:lnSpc>
              <a:spcBef>
                <a:spcPts val="0"/>
              </a:spcBef>
              <a:spcAft>
                <a:spcPts val="0"/>
              </a:spcAft>
              <a:buSzPts val="1300"/>
              <a:buAutoNum type="arabicPeriod"/>
            </a:pPr>
            <a:r>
              <a:rPr lang="en-US" sz="1300" u="sng">
                <a:solidFill>
                  <a:schemeClr val="hlink"/>
                </a:solidFill>
                <a:hlinkClick r:id="rId7"/>
              </a:rPr>
              <a:t>https://www.vecteezy.com/png/12871368-google-drive-icon-google-product-illustration</a:t>
            </a:r>
            <a:endParaRPr sz="1300"/>
          </a:p>
          <a:p>
            <a:pPr indent="-311150" lvl="0" marL="457200" rtl="0" algn="l">
              <a:lnSpc>
                <a:spcPct val="200000"/>
              </a:lnSpc>
              <a:spcBef>
                <a:spcPts val="0"/>
              </a:spcBef>
              <a:spcAft>
                <a:spcPts val="0"/>
              </a:spcAft>
              <a:buSzPts val="1300"/>
              <a:buAutoNum type="arabicPeriod"/>
            </a:pPr>
            <a:r>
              <a:rPr lang="en-US" sz="1300" u="sng">
                <a:solidFill>
                  <a:schemeClr val="hlink"/>
                </a:solidFill>
                <a:hlinkClick r:id="rId8"/>
              </a:rPr>
              <a:t>https://www.linkedin.com/products/isoc24-b-v--metasploit-rapid7/</a:t>
            </a:r>
            <a:endParaRPr sz="1300"/>
          </a:p>
          <a:p>
            <a:pPr indent="-311150" lvl="0" marL="457200" rtl="0" algn="l">
              <a:lnSpc>
                <a:spcPct val="200000"/>
              </a:lnSpc>
              <a:spcBef>
                <a:spcPts val="0"/>
              </a:spcBef>
              <a:spcAft>
                <a:spcPts val="0"/>
              </a:spcAft>
              <a:buSzPts val="1300"/>
              <a:buAutoNum type="arabicPeriod"/>
            </a:pPr>
            <a:r>
              <a:rPr lang="en-US" sz="1300" u="sng">
                <a:solidFill>
                  <a:schemeClr val="hlink"/>
                </a:solidFill>
                <a:hlinkClick r:id="rId9"/>
              </a:rPr>
              <a:t>https://patterns.omi.uni-ulm.de/NIHPattern/</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0"/>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Appendix</a:t>
            </a:r>
            <a:endParaRPr b="1" sz="40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81"/>
          <p:cNvGrpSpPr/>
          <p:nvPr/>
        </p:nvGrpSpPr>
        <p:grpSpPr>
          <a:xfrm>
            <a:off x="2403081" y="1110463"/>
            <a:ext cx="5097840" cy="3538633"/>
            <a:chOff x="1757275" y="545625"/>
            <a:chExt cx="6018701" cy="4177350"/>
          </a:xfrm>
        </p:grpSpPr>
        <p:pic>
          <p:nvPicPr>
            <p:cNvPr id="509" name="Google Shape;509;p81"/>
            <p:cNvPicPr preferRelativeResize="0"/>
            <p:nvPr/>
          </p:nvPicPr>
          <p:blipFill>
            <a:blip r:embed="rId3">
              <a:alphaModFix/>
            </a:blip>
            <a:stretch>
              <a:fillRect/>
            </a:stretch>
          </p:blipFill>
          <p:spPr>
            <a:xfrm>
              <a:off x="1757275" y="545625"/>
              <a:ext cx="6018701" cy="4177350"/>
            </a:xfrm>
            <a:prstGeom prst="rect">
              <a:avLst/>
            </a:prstGeom>
            <a:noFill/>
            <a:ln>
              <a:noFill/>
            </a:ln>
          </p:spPr>
        </p:pic>
        <p:sp>
          <p:nvSpPr>
            <p:cNvPr id="510" name="Google Shape;510;p81"/>
            <p:cNvSpPr/>
            <p:nvPr/>
          </p:nvSpPr>
          <p:spPr>
            <a:xfrm>
              <a:off x="3085375" y="1119050"/>
              <a:ext cx="1119000" cy="820200"/>
            </a:xfrm>
            <a:prstGeom prst="rect">
              <a:avLst/>
            </a:prstGeom>
            <a:noFill/>
            <a:ln cap="flat" cmpd="sng" w="32275">
              <a:solidFill>
                <a:srgbClr val="FF00FF"/>
              </a:solidFill>
              <a:prstDash val="solid"/>
              <a:round/>
              <a:headEnd len="sm" w="sm" type="none"/>
              <a:tailEnd len="sm" w="sm" type="none"/>
            </a:ln>
          </p:spPr>
          <p:txBody>
            <a:bodyPr anchorCtr="0" anchor="ctr" bIns="77450" lIns="77450" spcFirstLastPara="1" rIns="77450" wrap="square" tIns="77450">
              <a:noAutofit/>
            </a:bodyPr>
            <a:lstStyle/>
            <a:p>
              <a:pPr indent="0" lvl="0" marL="0" rtl="0" algn="ctr">
                <a:spcBef>
                  <a:spcPts val="0"/>
                </a:spcBef>
                <a:spcAft>
                  <a:spcPts val="0"/>
                </a:spcAft>
                <a:buNone/>
              </a:pPr>
              <a:r>
                <a:t/>
              </a:r>
              <a:endParaRPr sz="1185"/>
            </a:p>
          </p:txBody>
        </p:sp>
        <p:sp>
          <p:nvSpPr>
            <p:cNvPr id="511" name="Google Shape;511;p81"/>
            <p:cNvSpPr/>
            <p:nvPr/>
          </p:nvSpPr>
          <p:spPr>
            <a:xfrm>
              <a:off x="3773750" y="3343000"/>
              <a:ext cx="1119000" cy="708600"/>
            </a:xfrm>
            <a:prstGeom prst="rect">
              <a:avLst/>
            </a:prstGeom>
            <a:noFill/>
            <a:ln cap="flat" cmpd="sng" w="32275">
              <a:solidFill>
                <a:srgbClr val="FF00FF"/>
              </a:solidFill>
              <a:prstDash val="solid"/>
              <a:round/>
              <a:headEnd len="sm" w="sm" type="none"/>
              <a:tailEnd len="sm" w="sm" type="none"/>
            </a:ln>
          </p:spPr>
          <p:txBody>
            <a:bodyPr anchorCtr="0" anchor="ctr" bIns="77450" lIns="77450" spcFirstLastPara="1" rIns="77450" wrap="square" tIns="77450">
              <a:noAutofit/>
            </a:bodyPr>
            <a:lstStyle/>
            <a:p>
              <a:pPr indent="0" lvl="0" marL="0" rtl="0" algn="ctr">
                <a:spcBef>
                  <a:spcPts val="0"/>
                </a:spcBef>
                <a:spcAft>
                  <a:spcPts val="0"/>
                </a:spcAft>
                <a:buNone/>
              </a:pPr>
              <a:r>
                <a:t/>
              </a:r>
              <a:endParaRPr sz="1185"/>
            </a:p>
          </p:txBody>
        </p:sp>
        <p:sp>
          <p:nvSpPr>
            <p:cNvPr id="512" name="Google Shape;512;p81"/>
            <p:cNvSpPr/>
            <p:nvPr/>
          </p:nvSpPr>
          <p:spPr>
            <a:xfrm>
              <a:off x="5267625" y="3343000"/>
              <a:ext cx="1119000" cy="708600"/>
            </a:xfrm>
            <a:prstGeom prst="rect">
              <a:avLst/>
            </a:prstGeom>
            <a:noFill/>
            <a:ln cap="flat" cmpd="sng" w="32275">
              <a:solidFill>
                <a:srgbClr val="FF00FF"/>
              </a:solidFill>
              <a:prstDash val="solid"/>
              <a:round/>
              <a:headEnd len="sm" w="sm" type="none"/>
              <a:tailEnd len="sm" w="sm" type="none"/>
            </a:ln>
          </p:spPr>
          <p:txBody>
            <a:bodyPr anchorCtr="0" anchor="ctr" bIns="77450" lIns="77450" spcFirstLastPara="1" rIns="77450" wrap="square" tIns="77450">
              <a:noAutofit/>
            </a:bodyPr>
            <a:lstStyle/>
            <a:p>
              <a:pPr indent="0" lvl="0" marL="0" rtl="0" algn="ctr">
                <a:spcBef>
                  <a:spcPts val="0"/>
                </a:spcBef>
                <a:spcAft>
                  <a:spcPts val="0"/>
                </a:spcAft>
                <a:buNone/>
              </a:pPr>
              <a:r>
                <a:t/>
              </a:r>
              <a:endParaRPr sz="1185"/>
            </a:p>
          </p:txBody>
        </p:sp>
        <p:sp>
          <p:nvSpPr>
            <p:cNvPr id="513" name="Google Shape;513;p81"/>
            <p:cNvSpPr/>
            <p:nvPr/>
          </p:nvSpPr>
          <p:spPr>
            <a:xfrm>
              <a:off x="4753275" y="1119050"/>
              <a:ext cx="1119000" cy="820200"/>
            </a:xfrm>
            <a:prstGeom prst="rect">
              <a:avLst/>
            </a:prstGeom>
            <a:noFill/>
            <a:ln cap="flat" cmpd="sng" w="32275">
              <a:solidFill>
                <a:srgbClr val="FF00FF"/>
              </a:solidFill>
              <a:prstDash val="solid"/>
              <a:round/>
              <a:headEnd len="sm" w="sm" type="none"/>
              <a:tailEnd len="sm" w="sm" type="none"/>
            </a:ln>
          </p:spPr>
          <p:txBody>
            <a:bodyPr anchorCtr="0" anchor="ctr" bIns="77450" lIns="77450" spcFirstLastPara="1" rIns="77450" wrap="square" tIns="77450">
              <a:noAutofit/>
            </a:bodyPr>
            <a:lstStyle/>
            <a:p>
              <a:pPr indent="0" lvl="0" marL="0" rtl="0" algn="ctr">
                <a:spcBef>
                  <a:spcPts val="0"/>
                </a:spcBef>
                <a:spcAft>
                  <a:spcPts val="0"/>
                </a:spcAft>
                <a:buNone/>
              </a:pPr>
              <a:r>
                <a:t/>
              </a:r>
              <a:endParaRPr sz="1185"/>
            </a:p>
          </p:txBody>
        </p:sp>
      </p:grpSp>
      <p:sp>
        <p:nvSpPr>
          <p:cNvPr id="514" name="Google Shape;514;p81"/>
          <p:cNvSpPr txBox="1"/>
          <p:nvPr/>
        </p:nvSpPr>
        <p:spPr>
          <a:xfrm>
            <a:off x="230375" y="2468075"/>
            <a:ext cx="1883700" cy="9336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000"/>
              <a:t>When sending packets, there is an increase in traffic frequency which is reproducible</a:t>
            </a:r>
            <a:endParaRPr sz="1000"/>
          </a:p>
        </p:txBody>
      </p:sp>
      <p:sp>
        <p:nvSpPr>
          <p:cNvPr id="515" name="Google Shape;515;p81"/>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Appendix A: Network Analysis</a:t>
            </a:r>
            <a:endParaRPr b="0" i="0" sz="3000" u="none" cap="none" strike="noStrike">
              <a:latin typeface="Arial"/>
              <a:ea typeface="Arial"/>
              <a:cs typeface="Arial"/>
              <a:sym typeface="Arial"/>
            </a:endParaRPr>
          </a:p>
        </p:txBody>
      </p:sp>
      <p:cxnSp>
        <p:nvCxnSpPr>
          <p:cNvPr id="516" name="Google Shape;516;p81"/>
          <p:cNvCxnSpPr>
            <a:stCxn id="514" idx="3"/>
            <a:endCxn id="510" idx="2"/>
          </p:cNvCxnSpPr>
          <p:nvPr/>
        </p:nvCxnSpPr>
        <p:spPr>
          <a:xfrm flipH="1" rot="10800000">
            <a:off x="2114075" y="2291075"/>
            <a:ext cx="1887900" cy="6438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5"/>
          <p:cNvSpPr txBox="1"/>
          <p:nvPr/>
        </p:nvSpPr>
        <p:spPr>
          <a:xfrm>
            <a:off x="1742400" y="1584575"/>
            <a:ext cx="5659200" cy="13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Introduction</a:t>
            </a:r>
            <a:endParaRPr b="1" sz="40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82"/>
          <p:cNvPicPr preferRelativeResize="0"/>
          <p:nvPr/>
        </p:nvPicPr>
        <p:blipFill>
          <a:blip r:embed="rId3">
            <a:alphaModFix/>
          </a:blip>
          <a:stretch>
            <a:fillRect/>
          </a:stretch>
        </p:blipFill>
        <p:spPr>
          <a:xfrm>
            <a:off x="1428525" y="1213399"/>
            <a:ext cx="6391750" cy="3132125"/>
          </a:xfrm>
          <a:prstGeom prst="rect">
            <a:avLst/>
          </a:prstGeom>
          <a:noFill/>
          <a:ln>
            <a:noFill/>
          </a:ln>
        </p:spPr>
      </p:pic>
      <p:sp>
        <p:nvSpPr>
          <p:cNvPr id="523" name="Google Shape;523;p82"/>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Appendix B: Filesystem Analysis</a:t>
            </a:r>
            <a:endParaRPr b="0" i="0" sz="30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3"/>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t/>
            </a:r>
            <a:endParaRPr b="0" i="0" sz="3000" u="none" cap="none" strike="noStrike">
              <a:latin typeface="Arial"/>
              <a:ea typeface="Arial"/>
              <a:cs typeface="Arial"/>
              <a:sym typeface="Arial"/>
            </a:endParaRPr>
          </a:p>
        </p:txBody>
      </p:sp>
      <p:grpSp>
        <p:nvGrpSpPr>
          <p:cNvPr id="529" name="Google Shape;529;p83"/>
          <p:cNvGrpSpPr/>
          <p:nvPr/>
        </p:nvGrpSpPr>
        <p:grpSpPr>
          <a:xfrm>
            <a:off x="704115" y="1190962"/>
            <a:ext cx="7947373" cy="3119437"/>
            <a:chOff x="230125" y="1082575"/>
            <a:chExt cx="8683756" cy="3408476"/>
          </a:xfrm>
        </p:grpSpPr>
        <p:pic>
          <p:nvPicPr>
            <p:cNvPr id="530" name="Google Shape;530;p83" title="BoxPlotChart.png"/>
            <p:cNvPicPr preferRelativeResize="0"/>
            <p:nvPr/>
          </p:nvPicPr>
          <p:blipFill>
            <a:blip r:embed="rId3">
              <a:alphaModFix/>
            </a:blip>
            <a:stretch>
              <a:fillRect/>
            </a:stretch>
          </p:blipFill>
          <p:spPr>
            <a:xfrm>
              <a:off x="4510300" y="1082575"/>
              <a:ext cx="4403581" cy="3408475"/>
            </a:xfrm>
            <a:prstGeom prst="rect">
              <a:avLst/>
            </a:prstGeom>
            <a:noFill/>
            <a:ln>
              <a:noFill/>
            </a:ln>
          </p:spPr>
        </p:pic>
        <p:pic>
          <p:nvPicPr>
            <p:cNvPr id="531" name="Google Shape;531;p83" title="Scatter.png"/>
            <p:cNvPicPr preferRelativeResize="0"/>
            <p:nvPr/>
          </p:nvPicPr>
          <p:blipFill>
            <a:blip r:embed="rId4">
              <a:alphaModFix/>
            </a:blip>
            <a:stretch>
              <a:fillRect/>
            </a:stretch>
          </p:blipFill>
          <p:spPr>
            <a:xfrm>
              <a:off x="230125" y="1082575"/>
              <a:ext cx="4210002" cy="3408476"/>
            </a:xfrm>
            <a:prstGeom prst="rect">
              <a:avLst/>
            </a:prstGeom>
            <a:noFill/>
            <a:ln>
              <a:noFill/>
            </a:ln>
          </p:spPr>
        </p:pic>
      </p:grpSp>
      <p:sp>
        <p:nvSpPr>
          <p:cNvPr id="532" name="Google Shape;532;p83"/>
          <p:cNvSpPr txBox="1"/>
          <p:nvPr/>
        </p:nvSpPr>
        <p:spPr>
          <a:xfrm>
            <a:off x="462975" y="4378975"/>
            <a:ext cx="429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200"/>
              <a:t>Note: </a:t>
            </a:r>
            <a:r>
              <a:rPr i="1" lang="en-US" sz="1200"/>
              <a:t>This data is based on week 4 implementation.</a:t>
            </a:r>
            <a:endParaRPr i="1" sz="1200"/>
          </a:p>
        </p:txBody>
      </p:sp>
      <p:sp>
        <p:nvSpPr>
          <p:cNvPr id="533" name="Google Shape;533;p83"/>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Appendix C: Transmission Speed</a:t>
            </a:r>
            <a:endParaRPr b="0" i="0" sz="30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nvSpPr>
        <p:spPr>
          <a:xfrm>
            <a:off x="766425" y="1048500"/>
            <a:ext cx="4350300" cy="370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100"/>
              <a:t>Sending:</a:t>
            </a:r>
            <a:endParaRPr b="1" sz="1100"/>
          </a:p>
          <a:p>
            <a:pPr indent="-298450" lvl="0" marL="457200" rtl="0" algn="l">
              <a:lnSpc>
                <a:spcPct val="150000"/>
              </a:lnSpc>
              <a:spcBef>
                <a:spcPts val="0"/>
              </a:spcBef>
              <a:spcAft>
                <a:spcPts val="0"/>
              </a:spcAft>
              <a:buSzPts val="1100"/>
              <a:buAutoNum type="arabicPeriod"/>
            </a:pPr>
            <a:r>
              <a:rPr lang="en-US" sz="1100"/>
              <a:t>Choose a sync file</a:t>
            </a:r>
            <a:endParaRPr sz="1100"/>
          </a:p>
          <a:p>
            <a:pPr indent="-298450" lvl="0" marL="457200" rtl="0" algn="l">
              <a:lnSpc>
                <a:spcPct val="150000"/>
              </a:lnSpc>
              <a:spcBef>
                <a:spcPts val="0"/>
              </a:spcBef>
              <a:spcAft>
                <a:spcPts val="0"/>
              </a:spcAft>
              <a:buSzPts val="1100"/>
              <a:buAutoNum type="arabicPeriod"/>
            </a:pPr>
            <a:r>
              <a:rPr lang="en-US" sz="1100"/>
              <a:t>Append terminator to message and split into chunks</a:t>
            </a:r>
            <a:endParaRPr sz="1100"/>
          </a:p>
          <a:p>
            <a:pPr indent="-298450" lvl="0" marL="457200" rtl="0" algn="l">
              <a:lnSpc>
                <a:spcPct val="150000"/>
              </a:lnSpc>
              <a:spcBef>
                <a:spcPts val="0"/>
              </a:spcBef>
              <a:spcAft>
                <a:spcPts val="0"/>
              </a:spcAft>
              <a:buSzPts val="1100"/>
              <a:buAutoNum type="arabicPeriod"/>
            </a:pPr>
            <a:r>
              <a:rPr lang="en-US" sz="1100"/>
              <a:t>Encode chunks into as many files as you can</a:t>
            </a:r>
            <a:endParaRPr sz="1100"/>
          </a:p>
          <a:p>
            <a:pPr indent="-298450" lvl="0" marL="457200" rtl="0" algn="l">
              <a:lnSpc>
                <a:spcPct val="150000"/>
              </a:lnSpc>
              <a:spcBef>
                <a:spcPts val="0"/>
              </a:spcBef>
              <a:spcAft>
                <a:spcPts val="0"/>
              </a:spcAft>
              <a:buSzPts val="1100"/>
              <a:buAutoNum type="arabicPeriod"/>
            </a:pPr>
            <a:r>
              <a:rPr lang="en-US" sz="1100"/>
              <a:t>If more chunks to write</a:t>
            </a:r>
            <a:endParaRPr sz="1100"/>
          </a:p>
          <a:p>
            <a:pPr indent="-298450" lvl="1" marL="914400" rtl="0" algn="l">
              <a:lnSpc>
                <a:spcPct val="150000"/>
              </a:lnSpc>
              <a:spcBef>
                <a:spcPts val="0"/>
              </a:spcBef>
              <a:spcAft>
                <a:spcPts val="0"/>
              </a:spcAft>
              <a:buSzPts val="1100"/>
              <a:buAutoNum type="alphaLcPeriod"/>
            </a:pPr>
            <a:r>
              <a:rPr lang="en-US" sz="1100"/>
              <a:t>Send signal to receiver and wait for response</a:t>
            </a:r>
            <a:endParaRPr sz="1100"/>
          </a:p>
          <a:p>
            <a:pPr indent="-298450" lvl="1" marL="914400" rtl="0" algn="l">
              <a:lnSpc>
                <a:spcPct val="150000"/>
              </a:lnSpc>
              <a:spcBef>
                <a:spcPts val="0"/>
              </a:spcBef>
              <a:spcAft>
                <a:spcPts val="0"/>
              </a:spcAft>
              <a:buSzPts val="1100"/>
              <a:buAutoNum type="alphaLcPeriod"/>
            </a:pPr>
            <a:r>
              <a:rPr lang="en-US" sz="1100"/>
              <a:t>Back to step 2</a:t>
            </a:r>
            <a:endParaRPr sz="1100"/>
          </a:p>
          <a:p>
            <a:pPr indent="0" lvl="0" marL="0" rtl="0" algn="l">
              <a:lnSpc>
                <a:spcPct val="150000"/>
              </a:lnSpc>
              <a:spcBef>
                <a:spcPts val="0"/>
              </a:spcBef>
              <a:spcAft>
                <a:spcPts val="0"/>
              </a:spcAft>
              <a:buNone/>
            </a:pPr>
            <a:r>
              <a:t/>
            </a:r>
            <a:endParaRPr sz="100"/>
          </a:p>
          <a:p>
            <a:pPr indent="0" lvl="0" marL="0" rtl="0" algn="l">
              <a:lnSpc>
                <a:spcPct val="150000"/>
              </a:lnSpc>
              <a:spcBef>
                <a:spcPts val="0"/>
              </a:spcBef>
              <a:spcAft>
                <a:spcPts val="0"/>
              </a:spcAft>
              <a:buNone/>
            </a:pPr>
            <a:r>
              <a:rPr b="1" lang="en-US" sz="1100"/>
              <a:t>Receiving:</a:t>
            </a:r>
            <a:endParaRPr b="1" sz="1100"/>
          </a:p>
          <a:p>
            <a:pPr indent="-298450" lvl="0" marL="457200" rtl="0" algn="l">
              <a:lnSpc>
                <a:spcPct val="150000"/>
              </a:lnSpc>
              <a:spcBef>
                <a:spcPts val="0"/>
              </a:spcBef>
              <a:spcAft>
                <a:spcPts val="0"/>
              </a:spcAft>
              <a:buSzPts val="1100"/>
              <a:buAutoNum type="arabicPeriod"/>
            </a:pPr>
            <a:r>
              <a:rPr lang="en-US" sz="1100"/>
              <a:t>Choose sync file</a:t>
            </a:r>
            <a:endParaRPr sz="1100"/>
          </a:p>
          <a:p>
            <a:pPr indent="-298450" lvl="0" marL="457200" rtl="0" algn="l">
              <a:lnSpc>
                <a:spcPct val="150000"/>
              </a:lnSpc>
              <a:spcBef>
                <a:spcPts val="0"/>
              </a:spcBef>
              <a:spcAft>
                <a:spcPts val="0"/>
              </a:spcAft>
              <a:buSzPts val="1100"/>
              <a:buAutoNum type="arabicPeriod"/>
            </a:pPr>
            <a:r>
              <a:rPr lang="en-US" sz="1100"/>
              <a:t>Wait for signal to start reading</a:t>
            </a:r>
            <a:endParaRPr sz="1100"/>
          </a:p>
          <a:p>
            <a:pPr indent="-298450" lvl="0" marL="457200" rtl="0" algn="l">
              <a:lnSpc>
                <a:spcPct val="150000"/>
              </a:lnSpc>
              <a:spcBef>
                <a:spcPts val="0"/>
              </a:spcBef>
              <a:spcAft>
                <a:spcPts val="0"/>
              </a:spcAft>
              <a:buSzPts val="1100"/>
              <a:buAutoNum type="arabicPeriod"/>
            </a:pPr>
            <a:r>
              <a:rPr lang="en-US" sz="1100"/>
              <a:t>Decode chunks from all files</a:t>
            </a:r>
            <a:endParaRPr sz="1100"/>
          </a:p>
          <a:p>
            <a:pPr indent="-298450" lvl="0" marL="457200" rtl="0" algn="l">
              <a:lnSpc>
                <a:spcPct val="150000"/>
              </a:lnSpc>
              <a:spcBef>
                <a:spcPts val="0"/>
              </a:spcBef>
              <a:spcAft>
                <a:spcPts val="0"/>
              </a:spcAft>
              <a:buSzPts val="1100"/>
              <a:buAutoNum type="arabicPeriod"/>
            </a:pPr>
            <a:r>
              <a:rPr lang="en-US" sz="1100"/>
              <a:t>If terminator not decoded:</a:t>
            </a:r>
            <a:endParaRPr sz="1100"/>
          </a:p>
          <a:p>
            <a:pPr indent="-298450" lvl="1" marL="914400" rtl="0" algn="l">
              <a:lnSpc>
                <a:spcPct val="150000"/>
              </a:lnSpc>
              <a:spcBef>
                <a:spcPts val="0"/>
              </a:spcBef>
              <a:spcAft>
                <a:spcPts val="0"/>
              </a:spcAft>
              <a:buSzPts val="1100"/>
              <a:buAutoNum type="alphaLcPeriod"/>
            </a:pPr>
            <a:r>
              <a:rPr lang="en-US" sz="1100"/>
              <a:t>Back to step 2</a:t>
            </a:r>
            <a:endParaRPr sz="1100"/>
          </a:p>
          <a:p>
            <a:pPr indent="0" lvl="0" marL="0" rtl="0" algn="l">
              <a:lnSpc>
                <a:spcPct val="150000"/>
              </a:lnSpc>
              <a:spcBef>
                <a:spcPts val="0"/>
              </a:spcBef>
              <a:spcAft>
                <a:spcPts val="0"/>
              </a:spcAft>
              <a:buNone/>
            </a:pPr>
            <a:r>
              <a:t/>
            </a:r>
            <a:endParaRPr b="1" sz="1100"/>
          </a:p>
        </p:txBody>
      </p:sp>
      <p:sp>
        <p:nvSpPr>
          <p:cNvPr id="540" name="Google Shape;540;p84"/>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lang="en-US" sz="3000">
                <a:solidFill>
                  <a:srgbClr val="004B8D"/>
                </a:solidFill>
              </a:rPr>
              <a:t>Appendix D: Protocol Steps</a:t>
            </a:r>
            <a:endParaRPr b="0" i="0" sz="3000" u="none" cap="none" strike="noStrike">
              <a:latin typeface="Arial"/>
              <a:ea typeface="Arial"/>
              <a:cs typeface="Arial"/>
              <a:sym typeface="Arial"/>
            </a:endParaRPr>
          </a:p>
        </p:txBody>
      </p:sp>
      <p:grpSp>
        <p:nvGrpSpPr>
          <p:cNvPr id="541" name="Google Shape;541;p84"/>
          <p:cNvGrpSpPr/>
          <p:nvPr/>
        </p:nvGrpSpPr>
        <p:grpSpPr>
          <a:xfrm>
            <a:off x="4699674" y="1633798"/>
            <a:ext cx="3966725" cy="2943338"/>
            <a:chOff x="4437300" y="1346900"/>
            <a:chExt cx="4397699" cy="3263125"/>
          </a:xfrm>
        </p:grpSpPr>
        <p:pic>
          <p:nvPicPr>
            <p:cNvPr id="542" name="Google Shape;542;p84"/>
            <p:cNvPicPr preferRelativeResize="0"/>
            <p:nvPr/>
          </p:nvPicPr>
          <p:blipFill>
            <a:blip r:embed="rId3">
              <a:alphaModFix/>
            </a:blip>
            <a:stretch>
              <a:fillRect/>
            </a:stretch>
          </p:blipFill>
          <p:spPr>
            <a:xfrm>
              <a:off x="5502350" y="1948625"/>
              <a:ext cx="1500000" cy="873700"/>
            </a:xfrm>
            <a:prstGeom prst="rect">
              <a:avLst/>
            </a:prstGeom>
            <a:noFill/>
            <a:ln>
              <a:noFill/>
            </a:ln>
          </p:spPr>
        </p:pic>
        <p:pic>
          <p:nvPicPr>
            <p:cNvPr id="543" name="Google Shape;543;p84"/>
            <p:cNvPicPr preferRelativeResize="0"/>
            <p:nvPr/>
          </p:nvPicPr>
          <p:blipFill rotWithShape="1">
            <a:blip r:embed="rId4">
              <a:alphaModFix/>
            </a:blip>
            <a:srcRect b="6619" l="0" r="0" t="19251"/>
            <a:stretch/>
          </p:blipFill>
          <p:spPr>
            <a:xfrm>
              <a:off x="4437300" y="1346900"/>
              <a:ext cx="4397699" cy="337400"/>
            </a:xfrm>
            <a:prstGeom prst="rect">
              <a:avLst/>
            </a:prstGeom>
            <a:noFill/>
            <a:ln>
              <a:noFill/>
            </a:ln>
          </p:spPr>
        </p:pic>
        <p:pic>
          <p:nvPicPr>
            <p:cNvPr id="544" name="Google Shape;544;p84"/>
            <p:cNvPicPr preferRelativeResize="0"/>
            <p:nvPr/>
          </p:nvPicPr>
          <p:blipFill>
            <a:blip r:embed="rId5">
              <a:alphaModFix/>
            </a:blip>
            <a:stretch>
              <a:fillRect/>
            </a:stretch>
          </p:blipFill>
          <p:spPr>
            <a:xfrm>
              <a:off x="7327125" y="2010675"/>
              <a:ext cx="860475" cy="749600"/>
            </a:xfrm>
            <a:prstGeom prst="rect">
              <a:avLst/>
            </a:prstGeom>
            <a:noFill/>
            <a:ln>
              <a:noFill/>
            </a:ln>
          </p:spPr>
        </p:pic>
        <p:pic>
          <p:nvPicPr>
            <p:cNvPr id="545" name="Google Shape;545;p84"/>
            <p:cNvPicPr preferRelativeResize="0"/>
            <p:nvPr/>
          </p:nvPicPr>
          <p:blipFill>
            <a:blip r:embed="rId6">
              <a:alphaModFix/>
            </a:blip>
            <a:stretch>
              <a:fillRect/>
            </a:stretch>
          </p:blipFill>
          <p:spPr>
            <a:xfrm>
              <a:off x="5980975" y="3688375"/>
              <a:ext cx="1454400" cy="921650"/>
            </a:xfrm>
            <a:prstGeom prst="rect">
              <a:avLst/>
            </a:prstGeom>
            <a:noFill/>
            <a:ln>
              <a:noFill/>
            </a:ln>
          </p:spPr>
        </p:pic>
        <p:cxnSp>
          <p:nvCxnSpPr>
            <p:cNvPr id="546" name="Google Shape;546;p84"/>
            <p:cNvCxnSpPr/>
            <p:nvPr/>
          </p:nvCxnSpPr>
          <p:spPr>
            <a:xfrm>
              <a:off x="4984900" y="1722050"/>
              <a:ext cx="498600" cy="453300"/>
            </a:xfrm>
            <a:prstGeom prst="straightConnector1">
              <a:avLst/>
            </a:prstGeom>
            <a:noFill/>
            <a:ln cap="flat" cmpd="sng" w="8600">
              <a:solidFill>
                <a:schemeClr val="dk2"/>
              </a:solidFill>
              <a:prstDash val="solid"/>
              <a:round/>
              <a:headEnd len="med" w="med" type="none"/>
              <a:tailEnd len="med" w="med" type="triangle"/>
            </a:ln>
          </p:spPr>
        </p:cxnSp>
        <p:cxnSp>
          <p:nvCxnSpPr>
            <p:cNvPr id="547" name="Google Shape;547;p84"/>
            <p:cNvCxnSpPr>
              <a:stCxn id="542" idx="3"/>
              <a:endCxn id="544" idx="1"/>
            </p:cNvCxnSpPr>
            <p:nvPr/>
          </p:nvCxnSpPr>
          <p:spPr>
            <a:xfrm>
              <a:off x="7002350" y="2385475"/>
              <a:ext cx="324900" cy="0"/>
            </a:xfrm>
            <a:prstGeom prst="straightConnector1">
              <a:avLst/>
            </a:prstGeom>
            <a:noFill/>
            <a:ln cap="flat" cmpd="sng" w="8600">
              <a:solidFill>
                <a:schemeClr val="dk2"/>
              </a:solidFill>
              <a:prstDash val="solid"/>
              <a:round/>
              <a:headEnd len="med" w="med" type="none"/>
              <a:tailEnd len="med" w="med" type="triangle"/>
            </a:ln>
          </p:spPr>
        </p:cxnSp>
        <p:cxnSp>
          <p:nvCxnSpPr>
            <p:cNvPr id="548" name="Google Shape;548;p84"/>
            <p:cNvCxnSpPr/>
            <p:nvPr/>
          </p:nvCxnSpPr>
          <p:spPr>
            <a:xfrm rot="10800000">
              <a:off x="7001375" y="2598175"/>
              <a:ext cx="324900" cy="0"/>
            </a:xfrm>
            <a:prstGeom prst="straightConnector1">
              <a:avLst/>
            </a:prstGeom>
            <a:noFill/>
            <a:ln cap="flat" cmpd="sng" w="8600">
              <a:solidFill>
                <a:schemeClr val="dk2"/>
              </a:solidFill>
              <a:prstDash val="solid"/>
              <a:round/>
              <a:headEnd len="med" w="med" type="none"/>
              <a:tailEnd len="med" w="med" type="triangle"/>
            </a:ln>
          </p:spPr>
        </p:cxnSp>
        <p:cxnSp>
          <p:nvCxnSpPr>
            <p:cNvPr id="549" name="Google Shape;549;p84"/>
            <p:cNvCxnSpPr/>
            <p:nvPr/>
          </p:nvCxnSpPr>
          <p:spPr>
            <a:xfrm flipH="1">
              <a:off x="6933475" y="2900300"/>
              <a:ext cx="762900" cy="694800"/>
            </a:xfrm>
            <a:prstGeom prst="straightConnector1">
              <a:avLst/>
            </a:prstGeom>
            <a:noFill/>
            <a:ln cap="flat" cmpd="sng" w="8600">
              <a:solidFill>
                <a:schemeClr val="dk2"/>
              </a:solidFill>
              <a:prstDash val="solid"/>
              <a:round/>
              <a:headEnd len="med" w="med" type="none"/>
              <a:tailEnd len="med" w="med" type="triangle"/>
            </a:ln>
          </p:spPr>
        </p:cxnSp>
      </p:grpSp>
      <p:sp>
        <p:nvSpPr>
          <p:cNvPr id="550" name="Google Shape;550;p84"/>
          <p:cNvSpPr txBox="1"/>
          <p:nvPr/>
        </p:nvSpPr>
        <p:spPr>
          <a:xfrm>
            <a:off x="4699675" y="1310700"/>
            <a:ext cx="248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t>Hash Based Example</a:t>
            </a:r>
            <a:endParaRPr b="1" sz="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5"/>
          <p:cNvSpPr txBox="1"/>
          <p:nvPr/>
        </p:nvSpPr>
        <p:spPr>
          <a:xfrm>
            <a:off x="827275" y="1152000"/>
            <a:ext cx="4350300" cy="18855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AutoNum type="arabicPeriod"/>
            </a:pPr>
            <a:r>
              <a:rPr lang="en-US" sz="1300"/>
              <a:t>Retrieve</a:t>
            </a:r>
            <a:r>
              <a:rPr lang="en-US" sz="1300"/>
              <a:t> current file data</a:t>
            </a:r>
            <a:endParaRPr sz="1300"/>
          </a:p>
          <a:p>
            <a:pPr indent="-311150" lvl="0" marL="457200" rtl="0" algn="l">
              <a:lnSpc>
                <a:spcPct val="150000"/>
              </a:lnSpc>
              <a:spcBef>
                <a:spcPts val="0"/>
              </a:spcBef>
              <a:spcAft>
                <a:spcPts val="0"/>
              </a:spcAft>
              <a:buSzPts val="1300"/>
              <a:buAutoNum type="arabicPeriod"/>
            </a:pPr>
            <a:r>
              <a:rPr lang="en-US" sz="1300"/>
              <a:t>Hash using crc32 algorithm</a:t>
            </a:r>
            <a:endParaRPr sz="1300"/>
          </a:p>
          <a:p>
            <a:pPr indent="-311150" lvl="0" marL="457200" rtl="0" algn="l">
              <a:lnSpc>
                <a:spcPct val="150000"/>
              </a:lnSpc>
              <a:spcBef>
                <a:spcPts val="0"/>
              </a:spcBef>
              <a:spcAft>
                <a:spcPts val="0"/>
              </a:spcAft>
              <a:buSzPts val="1300"/>
              <a:buAutoNum type="arabicPeriod"/>
            </a:pPr>
            <a:r>
              <a:rPr lang="en-US" sz="1300"/>
              <a:t>If first byte </a:t>
            </a:r>
            <a:r>
              <a:rPr lang="en-US" sz="1300"/>
              <a:t>doesn't</a:t>
            </a:r>
            <a:r>
              <a:rPr lang="en-US" sz="1300"/>
              <a:t> match the data to encode</a:t>
            </a:r>
            <a:endParaRPr sz="1300"/>
          </a:p>
          <a:p>
            <a:pPr indent="-311150" lvl="1" marL="914400" rtl="0" algn="l">
              <a:lnSpc>
                <a:spcPct val="150000"/>
              </a:lnSpc>
              <a:spcBef>
                <a:spcPts val="0"/>
              </a:spcBef>
              <a:spcAft>
                <a:spcPts val="0"/>
              </a:spcAft>
              <a:buSzPts val="1300"/>
              <a:buAutoNum type="alphaLcPeriod"/>
            </a:pPr>
            <a:r>
              <a:rPr lang="en-US" sz="1300"/>
              <a:t>Add a space to file data</a:t>
            </a:r>
            <a:endParaRPr sz="1300"/>
          </a:p>
          <a:p>
            <a:pPr indent="-311150" lvl="1" marL="914400" rtl="0" algn="l">
              <a:lnSpc>
                <a:spcPct val="150000"/>
              </a:lnSpc>
              <a:spcBef>
                <a:spcPts val="0"/>
              </a:spcBef>
              <a:spcAft>
                <a:spcPts val="0"/>
              </a:spcAft>
              <a:buSzPts val="1300"/>
              <a:buAutoNum type="alphaLcPeriod"/>
            </a:pPr>
            <a:r>
              <a:rPr lang="en-US" sz="1300"/>
              <a:t>Go back to step 2</a:t>
            </a:r>
            <a:endParaRPr sz="1300"/>
          </a:p>
          <a:p>
            <a:pPr indent="-311150" lvl="0" marL="457200" rtl="0" algn="l">
              <a:lnSpc>
                <a:spcPct val="150000"/>
              </a:lnSpc>
              <a:spcBef>
                <a:spcPts val="0"/>
              </a:spcBef>
              <a:spcAft>
                <a:spcPts val="0"/>
              </a:spcAft>
              <a:buSzPts val="1300"/>
              <a:buAutoNum type="arabicPeriod"/>
            </a:pPr>
            <a:r>
              <a:rPr lang="en-US" sz="1300"/>
              <a:t>Overwrite file data with</a:t>
            </a:r>
            <a:endParaRPr sz="1300"/>
          </a:p>
        </p:txBody>
      </p:sp>
      <p:sp>
        <p:nvSpPr>
          <p:cNvPr id="557" name="Google Shape;557;p85"/>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lang="en-US" sz="3000">
                <a:solidFill>
                  <a:srgbClr val="004B8D"/>
                </a:solidFill>
              </a:rPr>
              <a:t>Appendix E: </a:t>
            </a:r>
            <a:r>
              <a:rPr lang="en-US" sz="3000">
                <a:solidFill>
                  <a:srgbClr val="004B8D"/>
                </a:solidFill>
              </a:rPr>
              <a:t>Hash Based Encoding</a:t>
            </a:r>
            <a:endParaRPr b="0" i="0" sz="3000" u="none" cap="none" strike="noStrike">
              <a:latin typeface="Arial"/>
              <a:ea typeface="Arial"/>
              <a:cs typeface="Arial"/>
              <a:sym typeface="Arial"/>
            </a:endParaRPr>
          </a:p>
        </p:txBody>
      </p:sp>
      <p:pic>
        <p:nvPicPr>
          <p:cNvPr id="558" name="Google Shape;558;p85"/>
          <p:cNvPicPr preferRelativeResize="0"/>
          <p:nvPr/>
        </p:nvPicPr>
        <p:blipFill>
          <a:blip r:embed="rId3">
            <a:alphaModFix/>
          </a:blip>
          <a:stretch>
            <a:fillRect/>
          </a:stretch>
        </p:blipFill>
        <p:spPr>
          <a:xfrm>
            <a:off x="2061613" y="3348025"/>
            <a:ext cx="5020774" cy="121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6"/>
          <p:cNvSpPr/>
          <p:nvPr/>
        </p:nvSpPr>
        <p:spPr>
          <a:xfrm>
            <a:off x="810149" y="484750"/>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lang="en-US" sz="3000">
                <a:solidFill>
                  <a:srgbClr val="004B8D"/>
                </a:solidFill>
              </a:rPr>
              <a:t>Appendix F: Hash Based Analysis</a:t>
            </a:r>
            <a:endParaRPr b="0" i="0" sz="3000" u="none" cap="none" strike="noStrike">
              <a:latin typeface="Arial"/>
              <a:ea typeface="Arial"/>
              <a:cs typeface="Arial"/>
              <a:sym typeface="Arial"/>
            </a:endParaRPr>
          </a:p>
        </p:txBody>
      </p:sp>
      <p:sp>
        <p:nvSpPr>
          <p:cNvPr id="565" name="Google Shape;565;p86"/>
          <p:cNvSpPr txBox="1"/>
          <p:nvPr/>
        </p:nvSpPr>
        <p:spPr>
          <a:xfrm>
            <a:off x="810150" y="1089550"/>
            <a:ext cx="4589700" cy="339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1"/>
              </a:spcBef>
              <a:spcAft>
                <a:spcPts val="0"/>
              </a:spcAft>
              <a:buNone/>
            </a:pPr>
            <a:r>
              <a:rPr b="1" lang="en-US" sz="1200">
                <a:solidFill>
                  <a:schemeClr val="dk1"/>
                </a:solidFill>
              </a:rPr>
              <a:t>Assumptions:</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Defender will not </a:t>
            </a:r>
            <a:r>
              <a:rPr lang="en-US" sz="1200">
                <a:solidFill>
                  <a:schemeClr val="dk1"/>
                </a:solidFill>
              </a:rPr>
              <a:t>closely monitor filesystem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Pre Existing</a:t>
            </a:r>
            <a:r>
              <a:rPr lang="en-US" sz="1200">
                <a:solidFill>
                  <a:schemeClr val="dk1"/>
                </a:solidFill>
              </a:rPr>
              <a:t> UTF-8 encoded files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No other users actively writing to files</a:t>
            </a:r>
            <a:endParaRPr sz="1200">
              <a:solidFill>
                <a:schemeClr val="dk1"/>
              </a:solidFill>
            </a:endParaRPr>
          </a:p>
          <a:p>
            <a:pPr indent="0" lvl="0" marL="0" rtl="0" algn="l">
              <a:lnSpc>
                <a:spcPct val="115000"/>
              </a:lnSpc>
              <a:spcBef>
                <a:spcPts val="1001"/>
              </a:spcBef>
              <a:spcAft>
                <a:spcPts val="0"/>
              </a:spcAft>
              <a:buNone/>
            </a:pPr>
            <a:r>
              <a:rPr b="1" lang="en-US" sz="1200">
                <a:solidFill>
                  <a:schemeClr val="dk1"/>
                </a:solidFill>
              </a:rPr>
              <a:t>Risk Assessment:</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Susceptible to system noise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Cannot be mitigated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Requires files to be present</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Can make our own files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Will compromise integrity of transferred data</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Add integrity checks to messages (checksums)</a:t>
            </a:r>
            <a:endParaRPr sz="1200">
              <a:solidFill>
                <a:schemeClr val="dk1"/>
              </a:solidFill>
            </a:endParaRPr>
          </a:p>
        </p:txBody>
      </p:sp>
      <p:grpSp>
        <p:nvGrpSpPr>
          <p:cNvPr id="566" name="Google Shape;566;p86"/>
          <p:cNvGrpSpPr/>
          <p:nvPr/>
        </p:nvGrpSpPr>
        <p:grpSpPr>
          <a:xfrm>
            <a:off x="4609975" y="1499500"/>
            <a:ext cx="3904572" cy="2527500"/>
            <a:chOff x="4751264" y="1468850"/>
            <a:chExt cx="3763080" cy="2527500"/>
          </a:xfrm>
        </p:grpSpPr>
        <p:sp>
          <p:nvSpPr>
            <p:cNvPr id="567" name="Google Shape;567;p86"/>
            <p:cNvSpPr txBox="1"/>
            <p:nvPr/>
          </p:nvSpPr>
          <p:spPr>
            <a:xfrm>
              <a:off x="6709244" y="1468850"/>
              <a:ext cx="1805100" cy="2527500"/>
            </a:xfrm>
            <a:prstGeom prst="rect">
              <a:avLst/>
            </a:prstGeom>
            <a:solidFill>
              <a:srgbClr val="F4CCCC"/>
            </a:solidFill>
            <a:ln cap="flat" cmpd="sng" w="19050">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t>❌Cons:</a:t>
              </a:r>
              <a:endParaRPr b="1"/>
            </a:p>
            <a:p>
              <a:pPr indent="0" lvl="0" marL="0" rtl="0" algn="ctr">
                <a:lnSpc>
                  <a:spcPct val="115000"/>
                </a:lnSpc>
                <a:spcBef>
                  <a:spcPts val="0"/>
                </a:spcBef>
                <a:spcAft>
                  <a:spcPts val="0"/>
                </a:spcAft>
                <a:buNone/>
              </a:pPr>
              <a:r>
                <a:t/>
              </a:r>
              <a:endParaRPr b="1"/>
            </a:p>
            <a:p>
              <a:pPr indent="-304800" lvl="0" marL="457200" rtl="0" algn="l">
                <a:lnSpc>
                  <a:spcPct val="150000"/>
                </a:lnSpc>
                <a:spcBef>
                  <a:spcPts val="0"/>
                </a:spcBef>
                <a:spcAft>
                  <a:spcPts val="0"/>
                </a:spcAft>
                <a:buSzPts val="1200"/>
                <a:buChar char="●"/>
              </a:pPr>
              <a:r>
                <a:rPr lang="en-US" sz="1200"/>
                <a:t>Low data throughput</a:t>
              </a:r>
              <a:endParaRPr sz="1200"/>
            </a:p>
            <a:p>
              <a:pPr indent="-304800" lvl="0" marL="457200" rtl="0" algn="l">
                <a:lnSpc>
                  <a:spcPct val="150000"/>
                </a:lnSpc>
                <a:spcBef>
                  <a:spcPts val="0"/>
                </a:spcBef>
                <a:spcAft>
                  <a:spcPts val="0"/>
                </a:spcAft>
                <a:buSzPts val="1200"/>
                <a:buChar char="●"/>
              </a:pPr>
              <a:r>
                <a:rPr lang="en-US" sz="1200"/>
                <a:t>Slower for larger file sizes</a:t>
              </a:r>
              <a:endParaRPr sz="1200"/>
            </a:p>
            <a:p>
              <a:pPr indent="-304800" lvl="0" marL="457200" rtl="0" algn="l">
                <a:lnSpc>
                  <a:spcPct val="150000"/>
                </a:lnSpc>
                <a:spcBef>
                  <a:spcPts val="0"/>
                </a:spcBef>
                <a:spcAft>
                  <a:spcPts val="0"/>
                </a:spcAft>
                <a:buSzPts val="1200"/>
                <a:buChar char="●"/>
              </a:pPr>
              <a:r>
                <a:rPr lang="en-US" sz="1200"/>
                <a:t>Speed depends on how many files exist on system</a:t>
              </a:r>
              <a:endParaRPr sz="1000"/>
            </a:p>
          </p:txBody>
        </p:sp>
        <p:sp>
          <p:nvSpPr>
            <p:cNvPr id="568" name="Google Shape;568;p86"/>
            <p:cNvSpPr txBox="1"/>
            <p:nvPr/>
          </p:nvSpPr>
          <p:spPr>
            <a:xfrm>
              <a:off x="4751264" y="1486550"/>
              <a:ext cx="1805100" cy="2492100"/>
            </a:xfrm>
            <a:prstGeom prst="rect">
              <a:avLst/>
            </a:prstGeom>
            <a:solidFill>
              <a:srgbClr val="D9EAD3"/>
            </a:solidFill>
            <a:ln cap="flat" cmpd="sng" w="19050">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t>✅Pros:</a:t>
              </a:r>
              <a:endParaRPr b="1"/>
            </a:p>
            <a:p>
              <a:pPr indent="0" lvl="0" marL="0" rtl="0" algn="ctr">
                <a:lnSpc>
                  <a:spcPct val="115000"/>
                </a:lnSpc>
                <a:spcBef>
                  <a:spcPts val="0"/>
                </a:spcBef>
                <a:spcAft>
                  <a:spcPts val="0"/>
                </a:spcAft>
                <a:buNone/>
              </a:pPr>
              <a:r>
                <a:t/>
              </a:r>
              <a:endParaRPr sz="1200"/>
            </a:p>
            <a:p>
              <a:pPr indent="-304800" lvl="0" marL="457200" rtl="0" algn="l">
                <a:lnSpc>
                  <a:spcPct val="150000"/>
                </a:lnSpc>
                <a:spcBef>
                  <a:spcPts val="0"/>
                </a:spcBef>
                <a:spcAft>
                  <a:spcPts val="0"/>
                </a:spcAft>
                <a:buSzPts val="1200"/>
                <a:buChar char="●"/>
              </a:pPr>
              <a:r>
                <a:rPr lang="en-US" sz="1200"/>
                <a:t>Uncommon technique</a:t>
              </a:r>
              <a:endParaRPr sz="1200"/>
            </a:p>
            <a:p>
              <a:pPr indent="-304800" lvl="0" marL="457200" rtl="0" algn="l">
                <a:lnSpc>
                  <a:spcPct val="150000"/>
                </a:lnSpc>
                <a:spcBef>
                  <a:spcPts val="0"/>
                </a:spcBef>
                <a:spcAft>
                  <a:spcPts val="0"/>
                </a:spcAft>
                <a:buSzPts val="1200"/>
                <a:buChar char="●"/>
              </a:pPr>
              <a:r>
                <a:rPr lang="en-US" sz="1200"/>
                <a:t>Blends in with existing files</a:t>
              </a:r>
              <a:endParaRPr sz="1200"/>
            </a:p>
            <a:p>
              <a:pPr indent="-304800" lvl="0" marL="457200" rtl="0" algn="l">
                <a:lnSpc>
                  <a:spcPct val="150000"/>
                </a:lnSpc>
                <a:spcBef>
                  <a:spcPts val="0"/>
                </a:spcBef>
                <a:spcAft>
                  <a:spcPts val="0"/>
                </a:spcAft>
                <a:buSzPts val="1200"/>
                <a:buChar char="●"/>
              </a:pPr>
              <a:r>
                <a:rPr lang="en-US" sz="1200"/>
                <a:t>Location of data doesn’t need to be sent</a:t>
              </a:r>
              <a:endParaRPr b="1"/>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7"/>
          <p:cNvSpPr/>
          <p:nvPr/>
        </p:nvSpPr>
        <p:spPr>
          <a:xfrm>
            <a:off x="810149" y="484750"/>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lang="en-US" sz="3000">
                <a:solidFill>
                  <a:srgbClr val="004B8D"/>
                </a:solidFill>
              </a:rPr>
              <a:t>Appendix G: Metadata Analysis</a:t>
            </a:r>
            <a:endParaRPr b="0" i="0" sz="3000" u="none" cap="none" strike="noStrike">
              <a:latin typeface="Arial"/>
              <a:ea typeface="Arial"/>
              <a:cs typeface="Arial"/>
              <a:sym typeface="Arial"/>
            </a:endParaRPr>
          </a:p>
        </p:txBody>
      </p:sp>
      <p:sp>
        <p:nvSpPr>
          <p:cNvPr id="575" name="Google Shape;575;p87"/>
          <p:cNvSpPr txBox="1"/>
          <p:nvPr/>
        </p:nvSpPr>
        <p:spPr>
          <a:xfrm>
            <a:off x="810150" y="1089550"/>
            <a:ext cx="3799800" cy="35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1"/>
              </a:spcBef>
              <a:spcAft>
                <a:spcPts val="0"/>
              </a:spcAft>
              <a:buNone/>
            </a:pPr>
            <a:r>
              <a:rPr b="1" lang="en-US" sz="1200">
                <a:solidFill>
                  <a:schemeClr val="dk1"/>
                </a:solidFill>
              </a:rPr>
              <a:t>Assumptions:</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Necessary permissions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Evades IDS Detection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Apps or programs do not write to same files</a:t>
            </a:r>
            <a:endParaRPr sz="1200">
              <a:solidFill>
                <a:schemeClr val="dk1"/>
              </a:solidFill>
            </a:endParaRPr>
          </a:p>
          <a:p>
            <a:pPr indent="0" lvl="0" marL="0" rtl="0" algn="l">
              <a:lnSpc>
                <a:spcPct val="115000"/>
              </a:lnSpc>
              <a:spcBef>
                <a:spcPts val="1001"/>
              </a:spcBef>
              <a:spcAft>
                <a:spcPts val="0"/>
              </a:spcAft>
              <a:buNone/>
            </a:pPr>
            <a:r>
              <a:rPr b="1" lang="en-US" sz="1200">
                <a:solidFill>
                  <a:schemeClr val="dk1"/>
                </a:solidFill>
              </a:rPr>
              <a:t>Risk Assessment:</a:t>
            </a:r>
            <a:endParaRPr b="1" sz="1200">
              <a:solidFill>
                <a:schemeClr val="dk1"/>
              </a:solidFill>
            </a:endParaRPr>
          </a:p>
          <a:p>
            <a:pPr indent="-304800" lvl="0" marL="457200" rtl="0" algn="l">
              <a:lnSpc>
                <a:spcPct val="150000"/>
              </a:lnSpc>
              <a:spcBef>
                <a:spcPts val="1001"/>
              </a:spcBef>
              <a:spcAft>
                <a:spcPts val="0"/>
              </a:spcAft>
              <a:buClr>
                <a:schemeClr val="dk1"/>
              </a:buClr>
              <a:buSzPts val="1200"/>
              <a:buChar char="●"/>
            </a:pPr>
            <a:r>
              <a:rPr lang="en-US" sz="1200">
                <a:solidFill>
                  <a:schemeClr val="dk1"/>
                </a:solidFill>
              </a:rPr>
              <a:t>Susceptible to system noise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Error correction and file mappings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IDS Detection</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US" sz="1200">
                <a:solidFill>
                  <a:schemeClr val="dk1"/>
                </a:solidFill>
              </a:rPr>
              <a:t>Limit throughput or hide traffic with specific mediums</a:t>
            </a:r>
            <a:endParaRPr sz="1200">
              <a:solidFill>
                <a:schemeClr val="dk1"/>
              </a:solidFill>
            </a:endParaRPr>
          </a:p>
          <a:p>
            <a:pPr indent="0" lvl="0" marL="0" rtl="0" algn="l">
              <a:lnSpc>
                <a:spcPct val="150000"/>
              </a:lnSpc>
              <a:spcBef>
                <a:spcPts val="1001"/>
              </a:spcBef>
              <a:spcAft>
                <a:spcPts val="0"/>
              </a:spcAft>
              <a:buNone/>
            </a:pPr>
            <a:r>
              <a:t/>
            </a:r>
            <a:endParaRPr sz="1200">
              <a:solidFill>
                <a:schemeClr val="dk1"/>
              </a:solidFill>
            </a:endParaRPr>
          </a:p>
        </p:txBody>
      </p:sp>
      <p:grpSp>
        <p:nvGrpSpPr>
          <p:cNvPr id="576" name="Google Shape;576;p87"/>
          <p:cNvGrpSpPr/>
          <p:nvPr/>
        </p:nvGrpSpPr>
        <p:grpSpPr>
          <a:xfrm>
            <a:off x="4609975" y="1499500"/>
            <a:ext cx="4010272" cy="2804400"/>
            <a:chOff x="4751264" y="1468850"/>
            <a:chExt cx="3864950" cy="2804400"/>
          </a:xfrm>
        </p:grpSpPr>
        <p:sp>
          <p:nvSpPr>
            <p:cNvPr id="577" name="Google Shape;577;p87"/>
            <p:cNvSpPr txBox="1"/>
            <p:nvPr/>
          </p:nvSpPr>
          <p:spPr>
            <a:xfrm>
              <a:off x="6811114" y="1468850"/>
              <a:ext cx="1805100" cy="2804400"/>
            </a:xfrm>
            <a:prstGeom prst="rect">
              <a:avLst/>
            </a:prstGeom>
            <a:solidFill>
              <a:srgbClr val="F4CCCC"/>
            </a:solidFill>
            <a:ln cap="flat" cmpd="sng" w="19050">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t>❌Cons:</a:t>
              </a:r>
              <a:endParaRPr b="1"/>
            </a:p>
            <a:p>
              <a:pPr indent="0" lvl="0" marL="0" rtl="0" algn="ctr">
                <a:lnSpc>
                  <a:spcPct val="115000"/>
                </a:lnSpc>
                <a:spcBef>
                  <a:spcPts val="0"/>
                </a:spcBef>
                <a:spcAft>
                  <a:spcPts val="0"/>
                </a:spcAft>
                <a:buNone/>
              </a:pPr>
              <a:r>
                <a:t/>
              </a:r>
              <a:endParaRPr b="1"/>
            </a:p>
            <a:p>
              <a:pPr indent="-304800" lvl="0" marL="457200" rtl="0" algn="l">
                <a:lnSpc>
                  <a:spcPct val="150000"/>
                </a:lnSpc>
                <a:spcBef>
                  <a:spcPts val="0"/>
                </a:spcBef>
                <a:spcAft>
                  <a:spcPts val="0"/>
                </a:spcAft>
                <a:buSzPts val="1200"/>
                <a:buChar char="●"/>
              </a:pPr>
              <a:r>
                <a:rPr lang="en-US" sz="1200"/>
                <a:t>Transmitted in plaintext</a:t>
              </a:r>
              <a:endParaRPr sz="1200"/>
            </a:p>
            <a:p>
              <a:pPr indent="-304800" lvl="0" marL="457200" rtl="0" algn="l">
                <a:lnSpc>
                  <a:spcPct val="150000"/>
                </a:lnSpc>
                <a:spcBef>
                  <a:spcPts val="0"/>
                </a:spcBef>
                <a:spcAft>
                  <a:spcPts val="0"/>
                </a:spcAft>
                <a:buSzPts val="1200"/>
                <a:buChar char="●"/>
              </a:pPr>
              <a:r>
                <a:rPr lang="en-US" sz="1200"/>
                <a:t>IDS actively monitors metadata</a:t>
              </a:r>
              <a:endParaRPr sz="1200"/>
            </a:p>
            <a:p>
              <a:pPr indent="-304800" lvl="0" marL="457200" rtl="0" algn="l">
                <a:lnSpc>
                  <a:spcPct val="150000"/>
                </a:lnSpc>
                <a:spcBef>
                  <a:spcPts val="0"/>
                </a:spcBef>
                <a:spcAft>
                  <a:spcPts val="0"/>
                </a:spcAft>
                <a:buSzPts val="1200"/>
                <a:buChar char="●"/>
              </a:pPr>
              <a:r>
                <a:rPr lang="en-US" sz="1200"/>
                <a:t>Implementation changes based on platofrm</a:t>
              </a:r>
              <a:endParaRPr sz="1000"/>
            </a:p>
          </p:txBody>
        </p:sp>
        <p:sp>
          <p:nvSpPr>
            <p:cNvPr id="578" name="Google Shape;578;p87"/>
            <p:cNvSpPr txBox="1"/>
            <p:nvPr/>
          </p:nvSpPr>
          <p:spPr>
            <a:xfrm>
              <a:off x="4751264" y="1486550"/>
              <a:ext cx="1805100" cy="2769000"/>
            </a:xfrm>
            <a:prstGeom prst="rect">
              <a:avLst/>
            </a:prstGeom>
            <a:solidFill>
              <a:srgbClr val="D9EAD3"/>
            </a:solidFill>
            <a:ln cap="flat" cmpd="sng" w="19050">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a:t>✅Pros:</a:t>
              </a:r>
              <a:endParaRPr b="1"/>
            </a:p>
            <a:p>
              <a:pPr indent="0" lvl="0" marL="0" rtl="0" algn="ctr">
                <a:lnSpc>
                  <a:spcPct val="115000"/>
                </a:lnSpc>
                <a:spcBef>
                  <a:spcPts val="0"/>
                </a:spcBef>
                <a:spcAft>
                  <a:spcPts val="0"/>
                </a:spcAft>
                <a:buNone/>
              </a:pPr>
              <a:r>
                <a:t/>
              </a:r>
              <a:endParaRPr sz="1200"/>
            </a:p>
            <a:p>
              <a:pPr indent="-304800" lvl="0" marL="457200" rtl="0" algn="l">
                <a:lnSpc>
                  <a:spcPct val="150000"/>
                </a:lnSpc>
                <a:spcBef>
                  <a:spcPts val="0"/>
                </a:spcBef>
                <a:spcAft>
                  <a:spcPts val="0"/>
                </a:spcAft>
                <a:buSzPts val="1200"/>
                <a:buChar char="●"/>
              </a:pPr>
              <a:r>
                <a:rPr lang="en-US" sz="1200"/>
                <a:t>High data throughput</a:t>
              </a:r>
              <a:endParaRPr sz="1200"/>
            </a:p>
            <a:p>
              <a:pPr indent="-304800" lvl="0" marL="457200" rtl="0" algn="l">
                <a:lnSpc>
                  <a:spcPct val="150000"/>
                </a:lnSpc>
                <a:spcBef>
                  <a:spcPts val="0"/>
                </a:spcBef>
                <a:spcAft>
                  <a:spcPts val="0"/>
                </a:spcAft>
                <a:buSzPts val="1200"/>
                <a:buChar char="●"/>
              </a:pPr>
              <a:r>
                <a:rPr lang="en-US" sz="1200"/>
                <a:t>Minimal resource signature</a:t>
              </a:r>
              <a:endParaRPr sz="1200"/>
            </a:p>
            <a:p>
              <a:pPr indent="-304800" lvl="0" marL="457200" rtl="0" algn="l">
                <a:lnSpc>
                  <a:spcPct val="150000"/>
                </a:lnSpc>
                <a:spcBef>
                  <a:spcPts val="0"/>
                </a:spcBef>
                <a:spcAft>
                  <a:spcPts val="0"/>
                </a:spcAft>
                <a:buSzPts val="1200"/>
                <a:buChar char="●"/>
              </a:pPr>
              <a:r>
                <a:rPr lang="en-US" sz="1200"/>
                <a:t>Capacity to exfiltrate files</a:t>
              </a:r>
              <a:endParaRPr sz="1200"/>
            </a:p>
            <a:p>
              <a:pPr indent="-304800" lvl="0" marL="457200" rtl="0" algn="l">
                <a:lnSpc>
                  <a:spcPct val="150000"/>
                </a:lnSpc>
                <a:spcBef>
                  <a:spcPts val="0"/>
                </a:spcBef>
                <a:spcAft>
                  <a:spcPts val="0"/>
                </a:spcAft>
                <a:buSzPts val="1200"/>
                <a:buChar char="●"/>
              </a:pPr>
              <a:r>
                <a:rPr lang="en-US" sz="1200"/>
                <a:t>Does not depend on file type</a:t>
              </a:r>
              <a:endParaRPr b="1"/>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8"/>
          <p:cNvSpPr txBox="1"/>
          <p:nvPr/>
        </p:nvSpPr>
        <p:spPr>
          <a:xfrm>
            <a:off x="3511350" y="2194650"/>
            <a:ext cx="21213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t>🇨🇭🤫📁</a:t>
            </a:r>
            <a:endParaRPr sz="3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6"/>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Customer Specifications</a:t>
            </a:r>
            <a:endParaRPr b="0" i="0" sz="3000" u="none" cap="none" strike="noStrike">
              <a:latin typeface="Arial"/>
              <a:ea typeface="Arial"/>
              <a:cs typeface="Arial"/>
              <a:sym typeface="Arial"/>
            </a:endParaRPr>
          </a:p>
        </p:txBody>
      </p:sp>
      <p:sp>
        <p:nvSpPr>
          <p:cNvPr id="258" name="Google Shape;258;p56"/>
          <p:cNvSpPr/>
          <p:nvPr/>
        </p:nvSpPr>
        <p:spPr>
          <a:xfrm>
            <a:off x="618000" y="1029425"/>
            <a:ext cx="4324200" cy="378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001"/>
              </a:spcBef>
              <a:spcAft>
                <a:spcPts val="0"/>
              </a:spcAft>
              <a:buNone/>
            </a:pPr>
            <a:r>
              <a:rPr b="1" lang="en-US" sz="1200"/>
              <a:t>Purpose: </a:t>
            </a:r>
            <a:endParaRPr b="1" sz="1200"/>
          </a:p>
          <a:p>
            <a:pPr indent="-304800" lvl="0" marL="457200" marR="0" rtl="0" algn="l">
              <a:lnSpc>
                <a:spcPct val="100000"/>
              </a:lnSpc>
              <a:spcBef>
                <a:spcPts val="1001"/>
              </a:spcBef>
              <a:spcAft>
                <a:spcPts val="0"/>
              </a:spcAft>
              <a:buClr>
                <a:schemeClr val="dk1"/>
              </a:buClr>
              <a:buSzPts val="1200"/>
              <a:buChar char="●"/>
            </a:pPr>
            <a:r>
              <a:rPr lang="en-US" sz="1200">
                <a:solidFill>
                  <a:schemeClr val="dk1"/>
                </a:solidFill>
              </a:rPr>
              <a:t>T</a:t>
            </a:r>
            <a:r>
              <a:rPr lang="en-US" sz="1200">
                <a:solidFill>
                  <a:schemeClr val="dk1"/>
                </a:solidFill>
              </a:rPr>
              <a:t>rain Swiss Cyber Operators</a:t>
            </a:r>
            <a:endParaRPr sz="1200"/>
          </a:p>
        </p:txBody>
      </p:sp>
      <p:sp>
        <p:nvSpPr>
          <p:cNvPr id="259" name="Google Shape;259;p56"/>
          <p:cNvSpPr txBox="1"/>
          <p:nvPr/>
        </p:nvSpPr>
        <p:spPr>
          <a:xfrm>
            <a:off x="8351150" y="4563200"/>
            <a:ext cx="33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[1]</a:t>
            </a:r>
            <a:endParaRPr sz="800"/>
          </a:p>
        </p:txBody>
      </p:sp>
      <p:pic>
        <p:nvPicPr>
          <p:cNvPr id="260" name="Google Shape;260;p56"/>
          <p:cNvPicPr preferRelativeResize="0"/>
          <p:nvPr/>
        </p:nvPicPr>
        <p:blipFill>
          <a:blip r:embed="rId3">
            <a:alphaModFix/>
          </a:blip>
          <a:stretch>
            <a:fillRect/>
          </a:stretch>
        </p:blipFill>
        <p:spPr>
          <a:xfrm>
            <a:off x="4942275" y="1315087"/>
            <a:ext cx="3583713" cy="1556930"/>
          </a:xfrm>
          <a:prstGeom prst="rect">
            <a:avLst/>
          </a:prstGeom>
          <a:noFill/>
          <a:ln>
            <a:noFill/>
          </a:ln>
          <a:effectLst>
            <a:outerShdw blurRad="50772" rotWithShape="0" algn="bl" dir="5400000" dist="16924">
              <a:srgbClr val="000000">
                <a:alpha val="50000"/>
              </a:srgbClr>
            </a:outerShdw>
          </a:effectLst>
        </p:spPr>
      </p:pic>
      <p:pic>
        <p:nvPicPr>
          <p:cNvPr id="261" name="Google Shape;261;p56"/>
          <p:cNvPicPr preferRelativeResize="0"/>
          <p:nvPr/>
        </p:nvPicPr>
        <p:blipFill>
          <a:blip r:embed="rId4">
            <a:alphaModFix/>
          </a:blip>
          <a:stretch>
            <a:fillRect/>
          </a:stretch>
        </p:blipFill>
        <p:spPr>
          <a:xfrm>
            <a:off x="4942275" y="2921234"/>
            <a:ext cx="3583708" cy="1457629"/>
          </a:xfrm>
          <a:prstGeom prst="rect">
            <a:avLst/>
          </a:prstGeom>
          <a:noFill/>
          <a:ln>
            <a:noFill/>
          </a:ln>
          <a:effectLst>
            <a:outerShdw blurRad="50772" rotWithShape="0" algn="bl" dir="5400000" dist="16924">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7"/>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Customer Specifications</a:t>
            </a:r>
            <a:endParaRPr b="0" i="0" sz="3000" u="none" cap="none" strike="noStrike">
              <a:latin typeface="Arial"/>
              <a:ea typeface="Arial"/>
              <a:cs typeface="Arial"/>
              <a:sym typeface="Arial"/>
            </a:endParaRPr>
          </a:p>
        </p:txBody>
      </p:sp>
      <p:sp>
        <p:nvSpPr>
          <p:cNvPr id="267" name="Google Shape;267;p57"/>
          <p:cNvSpPr/>
          <p:nvPr/>
        </p:nvSpPr>
        <p:spPr>
          <a:xfrm>
            <a:off x="618000" y="1029425"/>
            <a:ext cx="4324200" cy="378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001"/>
              </a:spcBef>
              <a:spcAft>
                <a:spcPts val="0"/>
              </a:spcAft>
              <a:buNone/>
            </a:pPr>
            <a:r>
              <a:rPr b="1" lang="en-US" sz="1200"/>
              <a:t>Purpose: </a:t>
            </a:r>
            <a:endParaRPr b="1" sz="1200"/>
          </a:p>
          <a:p>
            <a:pPr indent="-304800" lvl="0" marL="457200" marR="0" rtl="0" algn="l">
              <a:lnSpc>
                <a:spcPct val="100000"/>
              </a:lnSpc>
              <a:spcBef>
                <a:spcPts val="1001"/>
              </a:spcBef>
              <a:spcAft>
                <a:spcPts val="0"/>
              </a:spcAft>
              <a:buClr>
                <a:schemeClr val="dk1"/>
              </a:buClr>
              <a:buSzPts val="1200"/>
              <a:buChar char="●"/>
            </a:pPr>
            <a:r>
              <a:rPr lang="en-US" sz="1200">
                <a:solidFill>
                  <a:schemeClr val="dk1"/>
                </a:solidFill>
              </a:rPr>
              <a:t>T</a:t>
            </a:r>
            <a:r>
              <a:rPr lang="en-US" sz="1200">
                <a:solidFill>
                  <a:schemeClr val="dk1"/>
                </a:solidFill>
              </a:rPr>
              <a:t>rain Swiss Cyber Operators</a:t>
            </a:r>
            <a:endParaRPr b="1" sz="1200"/>
          </a:p>
          <a:p>
            <a:pPr indent="0" lvl="0" marL="0" marR="0" rtl="0" algn="l">
              <a:lnSpc>
                <a:spcPct val="100000"/>
              </a:lnSpc>
              <a:spcBef>
                <a:spcPts val="1001"/>
              </a:spcBef>
              <a:spcAft>
                <a:spcPts val="0"/>
              </a:spcAft>
              <a:buNone/>
            </a:pPr>
            <a:r>
              <a:rPr b="1" lang="en-US" sz="1200"/>
              <a:t>Requirements:</a:t>
            </a:r>
            <a:endParaRPr sz="1200"/>
          </a:p>
          <a:p>
            <a:pPr indent="-304800" lvl="0" marL="457200" marR="0" rtl="0" algn="l">
              <a:lnSpc>
                <a:spcPct val="115000"/>
              </a:lnSpc>
              <a:spcBef>
                <a:spcPts val="1001"/>
              </a:spcBef>
              <a:spcAft>
                <a:spcPts val="0"/>
              </a:spcAft>
              <a:buSzPts val="1200"/>
              <a:buChar char="●"/>
            </a:pPr>
            <a:r>
              <a:rPr lang="en-US" sz="1200"/>
              <a:t> Works on Linux</a:t>
            </a:r>
            <a:endParaRPr sz="1200"/>
          </a:p>
          <a:p>
            <a:pPr indent="-304800" lvl="0" marL="457200" marR="0" rtl="0" algn="l">
              <a:lnSpc>
                <a:spcPct val="115000"/>
              </a:lnSpc>
              <a:spcBef>
                <a:spcPts val="0"/>
              </a:spcBef>
              <a:spcAft>
                <a:spcPts val="0"/>
              </a:spcAft>
              <a:buSzPts val="1200"/>
              <a:buChar char="●"/>
            </a:pPr>
            <a:r>
              <a:rPr lang="en-US" sz="1200"/>
              <a:t> Communicates through shared drives</a:t>
            </a:r>
            <a:endParaRPr sz="1200"/>
          </a:p>
          <a:p>
            <a:pPr indent="-304800" lvl="0" marL="457200" marR="0" rtl="0" algn="l">
              <a:lnSpc>
                <a:spcPct val="115000"/>
              </a:lnSpc>
              <a:spcBef>
                <a:spcPts val="0"/>
              </a:spcBef>
              <a:spcAft>
                <a:spcPts val="0"/>
              </a:spcAft>
              <a:buSzPts val="1200"/>
              <a:buChar char="●"/>
            </a:pPr>
            <a:r>
              <a:rPr lang="en-US" sz="1200"/>
              <a:t> Filesystem-agnostic</a:t>
            </a:r>
            <a:endParaRPr sz="1200"/>
          </a:p>
          <a:p>
            <a:pPr indent="-304800" lvl="0" marL="457200" rtl="0" algn="l">
              <a:lnSpc>
                <a:spcPct val="115000"/>
              </a:lnSpc>
              <a:spcBef>
                <a:spcPts val="0"/>
              </a:spcBef>
              <a:spcAft>
                <a:spcPts val="0"/>
              </a:spcAft>
              <a:buSzPts val="1200"/>
              <a:buChar char="●"/>
            </a:pPr>
            <a:r>
              <a:rPr lang="en-US" sz="1200">
                <a:solidFill>
                  <a:schemeClr val="dk1"/>
                </a:solidFill>
              </a:rPr>
              <a:t> Sufficient bitrate</a:t>
            </a:r>
            <a:endParaRPr sz="1200"/>
          </a:p>
          <a:p>
            <a:pPr indent="0" lvl="0" marL="0" rtl="0" algn="l">
              <a:lnSpc>
                <a:spcPct val="115000"/>
              </a:lnSpc>
              <a:spcBef>
                <a:spcPts val="1001"/>
              </a:spcBef>
              <a:spcAft>
                <a:spcPts val="0"/>
              </a:spcAft>
              <a:buNone/>
            </a:pPr>
            <a:r>
              <a:t/>
            </a:r>
            <a:endParaRPr sz="1200"/>
          </a:p>
        </p:txBody>
      </p:sp>
      <p:sp>
        <p:nvSpPr>
          <p:cNvPr id="268" name="Google Shape;268;p57"/>
          <p:cNvSpPr txBox="1"/>
          <p:nvPr/>
        </p:nvSpPr>
        <p:spPr>
          <a:xfrm>
            <a:off x="8351150" y="4563200"/>
            <a:ext cx="33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[1]</a:t>
            </a:r>
            <a:endParaRPr sz="800"/>
          </a:p>
        </p:txBody>
      </p:sp>
      <p:pic>
        <p:nvPicPr>
          <p:cNvPr id="269" name="Google Shape;269;p57"/>
          <p:cNvPicPr preferRelativeResize="0"/>
          <p:nvPr/>
        </p:nvPicPr>
        <p:blipFill>
          <a:blip r:embed="rId3">
            <a:alphaModFix/>
          </a:blip>
          <a:stretch>
            <a:fillRect/>
          </a:stretch>
        </p:blipFill>
        <p:spPr>
          <a:xfrm>
            <a:off x="4942275" y="1315087"/>
            <a:ext cx="3583713" cy="1556930"/>
          </a:xfrm>
          <a:prstGeom prst="rect">
            <a:avLst/>
          </a:prstGeom>
          <a:noFill/>
          <a:ln>
            <a:noFill/>
          </a:ln>
          <a:effectLst>
            <a:outerShdw blurRad="50772" rotWithShape="0" algn="bl" dir="5400000" dist="16924">
              <a:srgbClr val="000000">
                <a:alpha val="50000"/>
              </a:srgbClr>
            </a:outerShdw>
          </a:effectLst>
        </p:spPr>
      </p:pic>
      <p:pic>
        <p:nvPicPr>
          <p:cNvPr id="270" name="Google Shape;270;p57"/>
          <p:cNvPicPr preferRelativeResize="0"/>
          <p:nvPr/>
        </p:nvPicPr>
        <p:blipFill>
          <a:blip r:embed="rId4">
            <a:alphaModFix/>
          </a:blip>
          <a:stretch>
            <a:fillRect/>
          </a:stretch>
        </p:blipFill>
        <p:spPr>
          <a:xfrm>
            <a:off x="4942275" y="2921234"/>
            <a:ext cx="3583708" cy="1457629"/>
          </a:xfrm>
          <a:prstGeom prst="rect">
            <a:avLst/>
          </a:prstGeom>
          <a:noFill/>
          <a:ln>
            <a:noFill/>
          </a:ln>
          <a:effectLst>
            <a:outerShdw blurRad="50772" rotWithShape="0" algn="bl" dir="5400000" dist="16924">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8"/>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Customer Specifications</a:t>
            </a:r>
            <a:endParaRPr b="0" i="0" sz="3000" u="none" cap="none" strike="noStrike">
              <a:latin typeface="Arial"/>
              <a:ea typeface="Arial"/>
              <a:cs typeface="Arial"/>
              <a:sym typeface="Arial"/>
            </a:endParaRPr>
          </a:p>
        </p:txBody>
      </p:sp>
      <p:sp>
        <p:nvSpPr>
          <p:cNvPr id="276" name="Google Shape;276;p58"/>
          <p:cNvSpPr/>
          <p:nvPr/>
        </p:nvSpPr>
        <p:spPr>
          <a:xfrm>
            <a:off x="618000" y="1029425"/>
            <a:ext cx="4324200" cy="378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001"/>
              </a:spcBef>
              <a:spcAft>
                <a:spcPts val="0"/>
              </a:spcAft>
              <a:buNone/>
            </a:pPr>
            <a:r>
              <a:rPr b="1" lang="en-US" sz="1200"/>
              <a:t>Purpose: </a:t>
            </a:r>
            <a:endParaRPr b="1" sz="1200"/>
          </a:p>
          <a:p>
            <a:pPr indent="-304800" lvl="0" marL="457200" marR="0" rtl="0" algn="l">
              <a:lnSpc>
                <a:spcPct val="100000"/>
              </a:lnSpc>
              <a:spcBef>
                <a:spcPts val="1001"/>
              </a:spcBef>
              <a:spcAft>
                <a:spcPts val="0"/>
              </a:spcAft>
              <a:buClr>
                <a:schemeClr val="dk1"/>
              </a:buClr>
              <a:buSzPts val="1200"/>
              <a:buChar char="●"/>
            </a:pPr>
            <a:r>
              <a:rPr lang="en-US" sz="1200">
                <a:solidFill>
                  <a:schemeClr val="dk1"/>
                </a:solidFill>
              </a:rPr>
              <a:t>T</a:t>
            </a:r>
            <a:r>
              <a:rPr lang="en-US" sz="1200">
                <a:solidFill>
                  <a:schemeClr val="dk1"/>
                </a:solidFill>
              </a:rPr>
              <a:t>rain Swiss Cyber Operators</a:t>
            </a:r>
            <a:endParaRPr b="1" sz="1200"/>
          </a:p>
          <a:p>
            <a:pPr indent="0" lvl="0" marL="0" marR="0" rtl="0" algn="l">
              <a:lnSpc>
                <a:spcPct val="100000"/>
              </a:lnSpc>
              <a:spcBef>
                <a:spcPts val="1001"/>
              </a:spcBef>
              <a:spcAft>
                <a:spcPts val="0"/>
              </a:spcAft>
              <a:buNone/>
            </a:pPr>
            <a:r>
              <a:rPr b="1" lang="en-US" sz="1200"/>
              <a:t>Requirements:</a:t>
            </a:r>
            <a:endParaRPr sz="1200"/>
          </a:p>
          <a:p>
            <a:pPr indent="-304800" lvl="0" marL="457200" marR="0" rtl="0" algn="l">
              <a:lnSpc>
                <a:spcPct val="115000"/>
              </a:lnSpc>
              <a:spcBef>
                <a:spcPts val="1001"/>
              </a:spcBef>
              <a:spcAft>
                <a:spcPts val="0"/>
              </a:spcAft>
              <a:buSzPts val="1200"/>
              <a:buChar char="●"/>
            </a:pPr>
            <a:r>
              <a:rPr lang="en-US" sz="1200"/>
              <a:t> Works on Linux</a:t>
            </a:r>
            <a:endParaRPr sz="1200"/>
          </a:p>
          <a:p>
            <a:pPr indent="-304800" lvl="0" marL="457200" marR="0" rtl="0" algn="l">
              <a:lnSpc>
                <a:spcPct val="115000"/>
              </a:lnSpc>
              <a:spcBef>
                <a:spcPts val="0"/>
              </a:spcBef>
              <a:spcAft>
                <a:spcPts val="0"/>
              </a:spcAft>
              <a:buSzPts val="1200"/>
              <a:buChar char="●"/>
            </a:pPr>
            <a:r>
              <a:rPr lang="en-US" sz="1200"/>
              <a:t> Communicates through shared drives</a:t>
            </a:r>
            <a:endParaRPr sz="1200"/>
          </a:p>
          <a:p>
            <a:pPr indent="-304800" lvl="0" marL="457200" marR="0" rtl="0" algn="l">
              <a:lnSpc>
                <a:spcPct val="115000"/>
              </a:lnSpc>
              <a:spcBef>
                <a:spcPts val="0"/>
              </a:spcBef>
              <a:spcAft>
                <a:spcPts val="0"/>
              </a:spcAft>
              <a:buSzPts val="1200"/>
              <a:buChar char="●"/>
            </a:pPr>
            <a:r>
              <a:rPr lang="en-US" sz="1200"/>
              <a:t> Filesystem-agnostic</a:t>
            </a:r>
            <a:endParaRPr sz="1200"/>
          </a:p>
          <a:p>
            <a:pPr indent="-304800" lvl="0" marL="457200" rtl="0" algn="l">
              <a:lnSpc>
                <a:spcPct val="115000"/>
              </a:lnSpc>
              <a:spcBef>
                <a:spcPts val="0"/>
              </a:spcBef>
              <a:spcAft>
                <a:spcPts val="0"/>
              </a:spcAft>
              <a:buSzPts val="1200"/>
              <a:buChar char="●"/>
            </a:pPr>
            <a:r>
              <a:rPr lang="en-US" sz="1200">
                <a:solidFill>
                  <a:schemeClr val="dk1"/>
                </a:solidFill>
              </a:rPr>
              <a:t> Sufficient bitrate</a:t>
            </a:r>
            <a:endParaRPr sz="1200"/>
          </a:p>
          <a:p>
            <a:pPr indent="0" lvl="0" marL="0" marR="0" rtl="0" algn="l">
              <a:lnSpc>
                <a:spcPct val="100000"/>
              </a:lnSpc>
              <a:spcBef>
                <a:spcPts val="1001"/>
              </a:spcBef>
              <a:spcAft>
                <a:spcPts val="0"/>
              </a:spcAft>
              <a:buNone/>
            </a:pPr>
            <a:r>
              <a:rPr b="1" lang="en-US" sz="1200"/>
              <a:t>Capabilities:</a:t>
            </a:r>
            <a:endParaRPr b="1" sz="1200"/>
          </a:p>
          <a:p>
            <a:pPr indent="-304800" lvl="0" marL="457200" marR="0" rtl="0" algn="l">
              <a:lnSpc>
                <a:spcPct val="115000"/>
              </a:lnSpc>
              <a:spcBef>
                <a:spcPts val="1001"/>
              </a:spcBef>
              <a:spcAft>
                <a:spcPts val="0"/>
              </a:spcAft>
              <a:buSzPts val="1200"/>
              <a:buChar char="●"/>
            </a:pPr>
            <a:r>
              <a:rPr lang="en-US" sz="1200"/>
              <a:t> Arbitrary command execution</a:t>
            </a:r>
            <a:endParaRPr sz="1200"/>
          </a:p>
          <a:p>
            <a:pPr indent="-304800" lvl="0" marL="457200" marR="0" rtl="0" algn="l">
              <a:lnSpc>
                <a:spcPct val="115000"/>
              </a:lnSpc>
              <a:spcBef>
                <a:spcPts val="0"/>
              </a:spcBef>
              <a:spcAft>
                <a:spcPts val="0"/>
              </a:spcAft>
              <a:buSzPts val="1200"/>
              <a:buChar char="●"/>
            </a:pPr>
            <a:r>
              <a:rPr lang="en-US" sz="1200"/>
              <a:t> Data exfiltration</a:t>
            </a:r>
            <a:endParaRPr sz="1200"/>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 Handles multiple connections</a:t>
            </a:r>
            <a:endParaRPr sz="1200"/>
          </a:p>
        </p:txBody>
      </p:sp>
      <p:sp>
        <p:nvSpPr>
          <p:cNvPr id="277" name="Google Shape;277;p58"/>
          <p:cNvSpPr txBox="1"/>
          <p:nvPr/>
        </p:nvSpPr>
        <p:spPr>
          <a:xfrm>
            <a:off x="8351150" y="4563200"/>
            <a:ext cx="33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[1]</a:t>
            </a:r>
            <a:endParaRPr sz="800"/>
          </a:p>
        </p:txBody>
      </p:sp>
      <p:pic>
        <p:nvPicPr>
          <p:cNvPr id="278" name="Google Shape;278;p58"/>
          <p:cNvPicPr preferRelativeResize="0"/>
          <p:nvPr/>
        </p:nvPicPr>
        <p:blipFill>
          <a:blip r:embed="rId3">
            <a:alphaModFix/>
          </a:blip>
          <a:stretch>
            <a:fillRect/>
          </a:stretch>
        </p:blipFill>
        <p:spPr>
          <a:xfrm>
            <a:off x="4942275" y="1315087"/>
            <a:ext cx="3583713" cy="1556930"/>
          </a:xfrm>
          <a:prstGeom prst="rect">
            <a:avLst/>
          </a:prstGeom>
          <a:noFill/>
          <a:ln>
            <a:noFill/>
          </a:ln>
          <a:effectLst>
            <a:outerShdw blurRad="50772" rotWithShape="0" algn="bl" dir="5400000" dist="16924">
              <a:srgbClr val="000000">
                <a:alpha val="50000"/>
              </a:srgbClr>
            </a:outerShdw>
          </a:effectLst>
        </p:spPr>
      </p:pic>
      <p:pic>
        <p:nvPicPr>
          <p:cNvPr id="279" name="Google Shape;279;p58"/>
          <p:cNvPicPr preferRelativeResize="0"/>
          <p:nvPr/>
        </p:nvPicPr>
        <p:blipFill>
          <a:blip r:embed="rId4">
            <a:alphaModFix/>
          </a:blip>
          <a:stretch>
            <a:fillRect/>
          </a:stretch>
        </p:blipFill>
        <p:spPr>
          <a:xfrm>
            <a:off x="4942275" y="2921234"/>
            <a:ext cx="3583708" cy="1457629"/>
          </a:xfrm>
          <a:prstGeom prst="rect">
            <a:avLst/>
          </a:prstGeom>
          <a:noFill/>
          <a:ln>
            <a:noFill/>
          </a:ln>
          <a:effectLst>
            <a:outerShdw blurRad="50772" rotWithShape="0" algn="bl" dir="5400000" dist="16924">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9"/>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Customer Specifications</a:t>
            </a:r>
            <a:endParaRPr b="0" i="0" sz="3000" u="none" cap="none" strike="noStrike">
              <a:latin typeface="Arial"/>
              <a:ea typeface="Arial"/>
              <a:cs typeface="Arial"/>
              <a:sym typeface="Arial"/>
            </a:endParaRPr>
          </a:p>
        </p:txBody>
      </p:sp>
      <p:sp>
        <p:nvSpPr>
          <p:cNvPr id="285" name="Google Shape;285;p59"/>
          <p:cNvSpPr/>
          <p:nvPr/>
        </p:nvSpPr>
        <p:spPr>
          <a:xfrm>
            <a:off x="618000" y="1029425"/>
            <a:ext cx="4324200" cy="378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001"/>
              </a:spcBef>
              <a:spcAft>
                <a:spcPts val="0"/>
              </a:spcAft>
              <a:buNone/>
            </a:pPr>
            <a:r>
              <a:rPr b="1" lang="en-US" sz="1200"/>
              <a:t>Purpose: </a:t>
            </a:r>
            <a:endParaRPr b="1" sz="1200"/>
          </a:p>
          <a:p>
            <a:pPr indent="-304800" lvl="0" marL="457200" marR="0" rtl="0" algn="l">
              <a:lnSpc>
                <a:spcPct val="100000"/>
              </a:lnSpc>
              <a:spcBef>
                <a:spcPts val="1001"/>
              </a:spcBef>
              <a:spcAft>
                <a:spcPts val="0"/>
              </a:spcAft>
              <a:buClr>
                <a:schemeClr val="dk1"/>
              </a:buClr>
              <a:buSzPts val="1200"/>
              <a:buChar char="●"/>
            </a:pPr>
            <a:r>
              <a:rPr lang="en-US" sz="1200">
                <a:solidFill>
                  <a:schemeClr val="dk1"/>
                </a:solidFill>
              </a:rPr>
              <a:t>T</a:t>
            </a:r>
            <a:r>
              <a:rPr lang="en-US" sz="1200">
                <a:solidFill>
                  <a:schemeClr val="dk1"/>
                </a:solidFill>
              </a:rPr>
              <a:t>rain Swiss Cyber Operators</a:t>
            </a:r>
            <a:endParaRPr b="1" sz="1200"/>
          </a:p>
          <a:p>
            <a:pPr indent="0" lvl="0" marL="0" marR="0" rtl="0" algn="l">
              <a:lnSpc>
                <a:spcPct val="100000"/>
              </a:lnSpc>
              <a:spcBef>
                <a:spcPts val="1001"/>
              </a:spcBef>
              <a:spcAft>
                <a:spcPts val="0"/>
              </a:spcAft>
              <a:buNone/>
            </a:pPr>
            <a:r>
              <a:rPr b="1" lang="en-US" sz="1200"/>
              <a:t>Requirements:</a:t>
            </a:r>
            <a:endParaRPr sz="1200"/>
          </a:p>
          <a:p>
            <a:pPr indent="-304800" lvl="0" marL="457200" marR="0" rtl="0" algn="l">
              <a:lnSpc>
                <a:spcPct val="115000"/>
              </a:lnSpc>
              <a:spcBef>
                <a:spcPts val="1001"/>
              </a:spcBef>
              <a:spcAft>
                <a:spcPts val="0"/>
              </a:spcAft>
              <a:buSzPts val="1200"/>
              <a:buChar char="●"/>
            </a:pPr>
            <a:r>
              <a:rPr lang="en-US" sz="1200"/>
              <a:t> Works on Linux</a:t>
            </a:r>
            <a:endParaRPr sz="1200"/>
          </a:p>
          <a:p>
            <a:pPr indent="-304800" lvl="0" marL="457200" marR="0" rtl="0" algn="l">
              <a:lnSpc>
                <a:spcPct val="115000"/>
              </a:lnSpc>
              <a:spcBef>
                <a:spcPts val="0"/>
              </a:spcBef>
              <a:spcAft>
                <a:spcPts val="0"/>
              </a:spcAft>
              <a:buSzPts val="1200"/>
              <a:buChar char="●"/>
            </a:pPr>
            <a:r>
              <a:rPr lang="en-US" sz="1200"/>
              <a:t> Communicates through shared drives</a:t>
            </a:r>
            <a:endParaRPr sz="1200"/>
          </a:p>
          <a:p>
            <a:pPr indent="-304800" lvl="0" marL="457200" marR="0" rtl="0" algn="l">
              <a:lnSpc>
                <a:spcPct val="115000"/>
              </a:lnSpc>
              <a:spcBef>
                <a:spcPts val="0"/>
              </a:spcBef>
              <a:spcAft>
                <a:spcPts val="0"/>
              </a:spcAft>
              <a:buSzPts val="1200"/>
              <a:buChar char="●"/>
            </a:pPr>
            <a:r>
              <a:rPr lang="en-US" sz="1200"/>
              <a:t> Filesystem-agnostic</a:t>
            </a:r>
            <a:endParaRPr sz="1200"/>
          </a:p>
          <a:p>
            <a:pPr indent="-304800" lvl="0" marL="457200" rtl="0" algn="l">
              <a:lnSpc>
                <a:spcPct val="115000"/>
              </a:lnSpc>
              <a:spcBef>
                <a:spcPts val="0"/>
              </a:spcBef>
              <a:spcAft>
                <a:spcPts val="0"/>
              </a:spcAft>
              <a:buSzPts val="1200"/>
              <a:buChar char="●"/>
            </a:pPr>
            <a:r>
              <a:rPr lang="en-US" sz="1200">
                <a:solidFill>
                  <a:schemeClr val="dk1"/>
                </a:solidFill>
              </a:rPr>
              <a:t> Sufficient bitrate</a:t>
            </a:r>
            <a:endParaRPr sz="1200"/>
          </a:p>
          <a:p>
            <a:pPr indent="0" lvl="0" marL="0" marR="0" rtl="0" algn="l">
              <a:lnSpc>
                <a:spcPct val="100000"/>
              </a:lnSpc>
              <a:spcBef>
                <a:spcPts val="1001"/>
              </a:spcBef>
              <a:spcAft>
                <a:spcPts val="0"/>
              </a:spcAft>
              <a:buNone/>
            </a:pPr>
            <a:r>
              <a:rPr b="1" lang="en-US" sz="1200"/>
              <a:t>Capabilities:</a:t>
            </a:r>
            <a:endParaRPr b="1" sz="1200"/>
          </a:p>
          <a:p>
            <a:pPr indent="-304800" lvl="0" marL="457200" marR="0" rtl="0" algn="l">
              <a:lnSpc>
                <a:spcPct val="115000"/>
              </a:lnSpc>
              <a:spcBef>
                <a:spcPts val="1001"/>
              </a:spcBef>
              <a:spcAft>
                <a:spcPts val="0"/>
              </a:spcAft>
              <a:buSzPts val="1200"/>
              <a:buChar char="●"/>
            </a:pPr>
            <a:r>
              <a:rPr lang="en-US" sz="1200"/>
              <a:t> Arbitrary command execution</a:t>
            </a:r>
            <a:endParaRPr sz="1200"/>
          </a:p>
          <a:p>
            <a:pPr indent="-304800" lvl="0" marL="457200" marR="0" rtl="0" algn="l">
              <a:lnSpc>
                <a:spcPct val="115000"/>
              </a:lnSpc>
              <a:spcBef>
                <a:spcPts val="0"/>
              </a:spcBef>
              <a:spcAft>
                <a:spcPts val="0"/>
              </a:spcAft>
              <a:buSzPts val="1200"/>
              <a:buChar char="●"/>
            </a:pPr>
            <a:r>
              <a:rPr lang="en-US" sz="1200"/>
              <a:t> Data exfiltration</a:t>
            </a:r>
            <a:endParaRPr sz="1200"/>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 Handles multiple connections</a:t>
            </a:r>
            <a:endParaRPr sz="1200"/>
          </a:p>
          <a:p>
            <a:pPr indent="0" lvl="0" marL="0" marR="0" rtl="0" algn="l">
              <a:lnSpc>
                <a:spcPct val="100000"/>
              </a:lnSpc>
              <a:spcBef>
                <a:spcPts val="1001"/>
              </a:spcBef>
              <a:spcAft>
                <a:spcPts val="0"/>
              </a:spcAft>
              <a:buNone/>
            </a:pPr>
            <a:r>
              <a:rPr b="1" lang="en-US" sz="1200"/>
              <a:t>Stretch Goals:</a:t>
            </a:r>
            <a:endParaRPr sz="1200"/>
          </a:p>
          <a:p>
            <a:pPr indent="-304800" lvl="0" marL="457200" marR="0" rtl="0" algn="l">
              <a:lnSpc>
                <a:spcPct val="115000"/>
              </a:lnSpc>
              <a:spcBef>
                <a:spcPts val="1001"/>
              </a:spcBef>
              <a:spcAft>
                <a:spcPts val="0"/>
              </a:spcAft>
              <a:buSzPts val="1200"/>
              <a:buChar char="●"/>
            </a:pPr>
            <a:r>
              <a:rPr lang="en-US" sz="1200"/>
              <a:t> Integrate with Metasploit</a:t>
            </a:r>
            <a:endParaRPr sz="1200"/>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 Cross-platform compatibility</a:t>
            </a:r>
            <a:endParaRPr sz="1200"/>
          </a:p>
        </p:txBody>
      </p:sp>
      <p:sp>
        <p:nvSpPr>
          <p:cNvPr id="286" name="Google Shape;286;p59"/>
          <p:cNvSpPr txBox="1"/>
          <p:nvPr/>
        </p:nvSpPr>
        <p:spPr>
          <a:xfrm>
            <a:off x="8351150" y="4563200"/>
            <a:ext cx="33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[1]</a:t>
            </a:r>
            <a:endParaRPr sz="800"/>
          </a:p>
        </p:txBody>
      </p:sp>
      <p:pic>
        <p:nvPicPr>
          <p:cNvPr id="287" name="Google Shape;287;p59"/>
          <p:cNvPicPr preferRelativeResize="0"/>
          <p:nvPr/>
        </p:nvPicPr>
        <p:blipFill>
          <a:blip r:embed="rId3">
            <a:alphaModFix/>
          </a:blip>
          <a:stretch>
            <a:fillRect/>
          </a:stretch>
        </p:blipFill>
        <p:spPr>
          <a:xfrm>
            <a:off x="4942275" y="1315087"/>
            <a:ext cx="3583713" cy="1556930"/>
          </a:xfrm>
          <a:prstGeom prst="rect">
            <a:avLst/>
          </a:prstGeom>
          <a:noFill/>
          <a:ln>
            <a:noFill/>
          </a:ln>
          <a:effectLst>
            <a:outerShdw blurRad="50772" rotWithShape="0" algn="bl" dir="5400000" dist="16924">
              <a:srgbClr val="000000">
                <a:alpha val="50000"/>
              </a:srgbClr>
            </a:outerShdw>
          </a:effectLst>
        </p:spPr>
      </p:pic>
      <p:pic>
        <p:nvPicPr>
          <p:cNvPr id="288" name="Google Shape;288;p59"/>
          <p:cNvPicPr preferRelativeResize="0"/>
          <p:nvPr/>
        </p:nvPicPr>
        <p:blipFill>
          <a:blip r:embed="rId4">
            <a:alphaModFix/>
          </a:blip>
          <a:stretch>
            <a:fillRect/>
          </a:stretch>
        </p:blipFill>
        <p:spPr>
          <a:xfrm>
            <a:off x="4942275" y="2921234"/>
            <a:ext cx="3583708" cy="1457629"/>
          </a:xfrm>
          <a:prstGeom prst="rect">
            <a:avLst/>
          </a:prstGeom>
          <a:noFill/>
          <a:ln>
            <a:noFill/>
          </a:ln>
          <a:effectLst>
            <a:outerShdw blurRad="50772" rotWithShape="0" algn="bl" dir="5400000" dist="16924">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0"/>
          <p:cNvSpPr/>
          <p:nvPr/>
        </p:nvSpPr>
        <p:spPr>
          <a:xfrm>
            <a:off x="617999"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Customer Specifications</a:t>
            </a:r>
            <a:endParaRPr b="0" i="0" sz="3000" u="none" cap="none" strike="noStrike">
              <a:latin typeface="Arial"/>
              <a:ea typeface="Arial"/>
              <a:cs typeface="Arial"/>
              <a:sym typeface="Arial"/>
            </a:endParaRPr>
          </a:p>
        </p:txBody>
      </p:sp>
      <p:sp>
        <p:nvSpPr>
          <p:cNvPr id="294" name="Google Shape;294;p60"/>
          <p:cNvSpPr/>
          <p:nvPr/>
        </p:nvSpPr>
        <p:spPr>
          <a:xfrm>
            <a:off x="618000" y="1029425"/>
            <a:ext cx="4324200" cy="378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1001"/>
              </a:spcBef>
              <a:spcAft>
                <a:spcPts val="0"/>
              </a:spcAft>
              <a:buNone/>
            </a:pPr>
            <a:r>
              <a:rPr b="1" lang="en-US" sz="1200"/>
              <a:t>Purpose: </a:t>
            </a:r>
            <a:endParaRPr b="1" sz="1200"/>
          </a:p>
          <a:p>
            <a:pPr indent="-304800" lvl="0" marL="457200" marR="0" rtl="0" algn="l">
              <a:lnSpc>
                <a:spcPct val="100000"/>
              </a:lnSpc>
              <a:spcBef>
                <a:spcPts val="1001"/>
              </a:spcBef>
              <a:spcAft>
                <a:spcPts val="0"/>
              </a:spcAft>
              <a:buClr>
                <a:schemeClr val="dk1"/>
              </a:buClr>
              <a:buSzPts val="1200"/>
              <a:buChar char="●"/>
            </a:pPr>
            <a:r>
              <a:rPr lang="en-US" sz="1200">
                <a:solidFill>
                  <a:schemeClr val="dk1"/>
                </a:solidFill>
              </a:rPr>
              <a:t>T</a:t>
            </a:r>
            <a:r>
              <a:rPr lang="en-US" sz="1200">
                <a:solidFill>
                  <a:schemeClr val="dk1"/>
                </a:solidFill>
              </a:rPr>
              <a:t>rain Swiss Cyber Operators</a:t>
            </a:r>
            <a:endParaRPr b="1" sz="1200"/>
          </a:p>
          <a:p>
            <a:pPr indent="0" lvl="0" marL="0" marR="0" rtl="0" algn="l">
              <a:lnSpc>
                <a:spcPct val="100000"/>
              </a:lnSpc>
              <a:spcBef>
                <a:spcPts val="1001"/>
              </a:spcBef>
              <a:spcAft>
                <a:spcPts val="0"/>
              </a:spcAft>
              <a:buNone/>
            </a:pPr>
            <a:r>
              <a:rPr b="1" lang="en-US" sz="1200"/>
              <a:t>Requirements:</a:t>
            </a:r>
            <a:endParaRPr sz="1200"/>
          </a:p>
          <a:p>
            <a:pPr indent="-304800" lvl="0" marL="457200" marR="0" rtl="0" algn="l">
              <a:lnSpc>
                <a:spcPct val="115000"/>
              </a:lnSpc>
              <a:spcBef>
                <a:spcPts val="1001"/>
              </a:spcBef>
              <a:spcAft>
                <a:spcPts val="0"/>
              </a:spcAft>
              <a:buSzPts val="1200"/>
              <a:buChar char="●"/>
            </a:pPr>
            <a:r>
              <a:rPr lang="en-US" sz="1200"/>
              <a:t> Works on Linux</a:t>
            </a:r>
            <a:endParaRPr sz="1200"/>
          </a:p>
          <a:p>
            <a:pPr indent="-304800" lvl="0" marL="457200" marR="0" rtl="0" algn="l">
              <a:lnSpc>
                <a:spcPct val="115000"/>
              </a:lnSpc>
              <a:spcBef>
                <a:spcPts val="0"/>
              </a:spcBef>
              <a:spcAft>
                <a:spcPts val="0"/>
              </a:spcAft>
              <a:buSzPts val="1200"/>
              <a:buChar char="●"/>
            </a:pPr>
            <a:r>
              <a:rPr lang="en-US" sz="1200"/>
              <a:t> Communicates through shared drives</a:t>
            </a:r>
            <a:endParaRPr sz="1200"/>
          </a:p>
          <a:p>
            <a:pPr indent="-304800" lvl="0" marL="457200" marR="0" rtl="0" algn="l">
              <a:lnSpc>
                <a:spcPct val="115000"/>
              </a:lnSpc>
              <a:spcBef>
                <a:spcPts val="0"/>
              </a:spcBef>
              <a:spcAft>
                <a:spcPts val="0"/>
              </a:spcAft>
              <a:buSzPts val="1200"/>
              <a:buChar char="●"/>
            </a:pPr>
            <a:r>
              <a:rPr lang="en-US" sz="1200"/>
              <a:t> Filesystem-agnostic</a:t>
            </a:r>
            <a:endParaRPr sz="1200"/>
          </a:p>
          <a:p>
            <a:pPr indent="-304800" lvl="0" marL="457200" rtl="0" algn="l">
              <a:lnSpc>
                <a:spcPct val="115000"/>
              </a:lnSpc>
              <a:spcBef>
                <a:spcPts val="0"/>
              </a:spcBef>
              <a:spcAft>
                <a:spcPts val="0"/>
              </a:spcAft>
              <a:buSzPts val="1200"/>
              <a:buChar char="●"/>
            </a:pPr>
            <a:r>
              <a:rPr lang="en-US" sz="1200">
                <a:solidFill>
                  <a:schemeClr val="dk1"/>
                </a:solidFill>
              </a:rPr>
              <a:t> Sufficient bitrate</a:t>
            </a:r>
            <a:endParaRPr sz="1200"/>
          </a:p>
          <a:p>
            <a:pPr indent="0" lvl="0" marL="0" marR="0" rtl="0" algn="l">
              <a:lnSpc>
                <a:spcPct val="100000"/>
              </a:lnSpc>
              <a:spcBef>
                <a:spcPts val="1001"/>
              </a:spcBef>
              <a:spcAft>
                <a:spcPts val="0"/>
              </a:spcAft>
              <a:buNone/>
            </a:pPr>
            <a:r>
              <a:rPr b="1" lang="en-US" sz="1200"/>
              <a:t>Capabilities:</a:t>
            </a:r>
            <a:endParaRPr b="1" sz="1200"/>
          </a:p>
          <a:p>
            <a:pPr indent="-304800" lvl="0" marL="457200" marR="0" rtl="0" algn="l">
              <a:lnSpc>
                <a:spcPct val="115000"/>
              </a:lnSpc>
              <a:spcBef>
                <a:spcPts val="1001"/>
              </a:spcBef>
              <a:spcAft>
                <a:spcPts val="0"/>
              </a:spcAft>
              <a:buSzPts val="1200"/>
              <a:buChar char="●"/>
            </a:pPr>
            <a:r>
              <a:rPr lang="en-US" sz="1200"/>
              <a:t> Arbitrary command execution</a:t>
            </a:r>
            <a:endParaRPr sz="1200"/>
          </a:p>
          <a:p>
            <a:pPr indent="-304800" lvl="0" marL="457200" marR="0" rtl="0" algn="l">
              <a:lnSpc>
                <a:spcPct val="115000"/>
              </a:lnSpc>
              <a:spcBef>
                <a:spcPts val="0"/>
              </a:spcBef>
              <a:spcAft>
                <a:spcPts val="0"/>
              </a:spcAft>
              <a:buSzPts val="1200"/>
              <a:buChar char="●"/>
            </a:pPr>
            <a:r>
              <a:rPr lang="en-US" sz="1200"/>
              <a:t> Data exfiltration</a:t>
            </a:r>
            <a:endParaRPr sz="1200"/>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 Handles multiple connections</a:t>
            </a:r>
            <a:endParaRPr sz="1200"/>
          </a:p>
          <a:p>
            <a:pPr indent="0" lvl="0" marL="0" marR="0" rtl="0" algn="l">
              <a:lnSpc>
                <a:spcPct val="100000"/>
              </a:lnSpc>
              <a:spcBef>
                <a:spcPts val="1001"/>
              </a:spcBef>
              <a:spcAft>
                <a:spcPts val="0"/>
              </a:spcAft>
              <a:buNone/>
            </a:pPr>
            <a:r>
              <a:rPr b="1" lang="en-US" sz="1200"/>
              <a:t>Stretch Goals:</a:t>
            </a:r>
            <a:endParaRPr sz="1200"/>
          </a:p>
          <a:p>
            <a:pPr indent="-304800" lvl="0" marL="457200" marR="0" rtl="0" algn="l">
              <a:lnSpc>
                <a:spcPct val="115000"/>
              </a:lnSpc>
              <a:spcBef>
                <a:spcPts val="1001"/>
              </a:spcBef>
              <a:spcAft>
                <a:spcPts val="0"/>
              </a:spcAft>
              <a:buSzPts val="1200"/>
              <a:buChar char="●"/>
            </a:pPr>
            <a:r>
              <a:rPr lang="en-US" sz="1200"/>
              <a:t> Integrate with Metasploit</a:t>
            </a:r>
            <a:endParaRPr sz="1200"/>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 Cross-platform compatibility</a:t>
            </a:r>
            <a:endParaRPr sz="1200"/>
          </a:p>
        </p:txBody>
      </p:sp>
      <p:sp>
        <p:nvSpPr>
          <p:cNvPr id="295" name="Google Shape;295;p60"/>
          <p:cNvSpPr txBox="1"/>
          <p:nvPr/>
        </p:nvSpPr>
        <p:spPr>
          <a:xfrm>
            <a:off x="8351150" y="4563200"/>
            <a:ext cx="33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[1]</a:t>
            </a:r>
            <a:endParaRPr sz="800"/>
          </a:p>
        </p:txBody>
      </p:sp>
      <p:pic>
        <p:nvPicPr>
          <p:cNvPr id="296" name="Google Shape;296;p60"/>
          <p:cNvPicPr preferRelativeResize="0"/>
          <p:nvPr/>
        </p:nvPicPr>
        <p:blipFill>
          <a:blip r:embed="rId3">
            <a:alphaModFix/>
          </a:blip>
          <a:stretch>
            <a:fillRect/>
          </a:stretch>
        </p:blipFill>
        <p:spPr>
          <a:xfrm>
            <a:off x="4942275" y="1315087"/>
            <a:ext cx="3583713" cy="1556930"/>
          </a:xfrm>
          <a:prstGeom prst="rect">
            <a:avLst/>
          </a:prstGeom>
          <a:noFill/>
          <a:ln>
            <a:noFill/>
          </a:ln>
          <a:effectLst>
            <a:outerShdw blurRad="50772" rotWithShape="0" algn="bl" dir="5400000" dist="16924">
              <a:srgbClr val="000000">
                <a:alpha val="50000"/>
              </a:srgbClr>
            </a:outerShdw>
          </a:effectLst>
        </p:spPr>
      </p:pic>
      <p:pic>
        <p:nvPicPr>
          <p:cNvPr id="297" name="Google Shape;297;p60"/>
          <p:cNvPicPr preferRelativeResize="0"/>
          <p:nvPr/>
        </p:nvPicPr>
        <p:blipFill>
          <a:blip r:embed="rId4">
            <a:alphaModFix/>
          </a:blip>
          <a:stretch>
            <a:fillRect/>
          </a:stretch>
        </p:blipFill>
        <p:spPr>
          <a:xfrm>
            <a:off x="4942275" y="2921234"/>
            <a:ext cx="3583708" cy="1457629"/>
          </a:xfrm>
          <a:prstGeom prst="rect">
            <a:avLst/>
          </a:prstGeom>
          <a:noFill/>
          <a:ln>
            <a:noFill/>
          </a:ln>
          <a:effectLst>
            <a:outerShdw blurRad="50772" rotWithShape="0" algn="bl" dir="5400000" dist="16924">
              <a:srgbClr val="000000">
                <a:alpha val="50000"/>
              </a:srgbClr>
            </a:outerShdw>
          </a:effectLst>
        </p:spPr>
      </p:pic>
      <p:pic>
        <p:nvPicPr>
          <p:cNvPr descr="a green icon with a white check mark inside of it (Provided by Tenor)" id="298" name="Google Shape;298;p60"/>
          <p:cNvPicPr preferRelativeResize="0"/>
          <p:nvPr/>
        </p:nvPicPr>
        <p:blipFill>
          <a:blip r:embed="rId5">
            <a:alphaModFix/>
          </a:blip>
          <a:stretch>
            <a:fillRect/>
          </a:stretch>
        </p:blipFill>
        <p:spPr>
          <a:xfrm>
            <a:off x="3855450" y="2202725"/>
            <a:ext cx="205725" cy="205725"/>
          </a:xfrm>
          <a:prstGeom prst="rect">
            <a:avLst/>
          </a:prstGeom>
          <a:noFill/>
          <a:ln>
            <a:noFill/>
          </a:ln>
        </p:spPr>
      </p:pic>
      <p:pic>
        <p:nvPicPr>
          <p:cNvPr descr="a green icon with a white check mark inside of it (Provided by Tenor)" id="299" name="Google Shape;299;p60"/>
          <p:cNvPicPr preferRelativeResize="0"/>
          <p:nvPr/>
        </p:nvPicPr>
        <p:blipFill>
          <a:blip r:embed="rId5">
            <a:alphaModFix/>
          </a:blip>
          <a:stretch>
            <a:fillRect/>
          </a:stretch>
        </p:blipFill>
        <p:spPr>
          <a:xfrm>
            <a:off x="3855450" y="1990688"/>
            <a:ext cx="205725" cy="205725"/>
          </a:xfrm>
          <a:prstGeom prst="rect">
            <a:avLst/>
          </a:prstGeom>
          <a:noFill/>
          <a:ln>
            <a:noFill/>
          </a:ln>
        </p:spPr>
      </p:pic>
      <p:pic>
        <p:nvPicPr>
          <p:cNvPr descr="a green icon with a white check mark inside of it (Provided by Tenor)" id="300" name="Google Shape;300;p60"/>
          <p:cNvPicPr preferRelativeResize="0"/>
          <p:nvPr/>
        </p:nvPicPr>
        <p:blipFill>
          <a:blip r:embed="rId5">
            <a:alphaModFix/>
          </a:blip>
          <a:stretch>
            <a:fillRect/>
          </a:stretch>
        </p:blipFill>
        <p:spPr>
          <a:xfrm>
            <a:off x="3855450" y="2414775"/>
            <a:ext cx="205725" cy="205725"/>
          </a:xfrm>
          <a:prstGeom prst="rect">
            <a:avLst/>
          </a:prstGeom>
          <a:noFill/>
          <a:ln>
            <a:noFill/>
          </a:ln>
        </p:spPr>
      </p:pic>
      <p:pic>
        <p:nvPicPr>
          <p:cNvPr descr="a green icon with a white check mark inside of it (Provided by Tenor)" id="301" name="Google Shape;301;p60"/>
          <p:cNvPicPr preferRelativeResize="0"/>
          <p:nvPr/>
        </p:nvPicPr>
        <p:blipFill>
          <a:blip r:embed="rId5">
            <a:alphaModFix/>
          </a:blip>
          <a:stretch>
            <a:fillRect/>
          </a:stretch>
        </p:blipFill>
        <p:spPr>
          <a:xfrm>
            <a:off x="3855450" y="2626825"/>
            <a:ext cx="205725" cy="205725"/>
          </a:xfrm>
          <a:prstGeom prst="rect">
            <a:avLst/>
          </a:prstGeom>
          <a:noFill/>
          <a:ln>
            <a:noFill/>
          </a:ln>
        </p:spPr>
      </p:pic>
      <p:pic>
        <p:nvPicPr>
          <p:cNvPr descr="a green icon with a white check mark inside of it (Provided by Tenor)" id="302" name="Google Shape;302;p60"/>
          <p:cNvPicPr preferRelativeResize="0"/>
          <p:nvPr/>
        </p:nvPicPr>
        <p:blipFill>
          <a:blip r:embed="rId5">
            <a:alphaModFix/>
          </a:blip>
          <a:stretch>
            <a:fillRect/>
          </a:stretch>
        </p:blipFill>
        <p:spPr>
          <a:xfrm>
            <a:off x="3855450" y="3475000"/>
            <a:ext cx="205725" cy="205725"/>
          </a:xfrm>
          <a:prstGeom prst="rect">
            <a:avLst/>
          </a:prstGeom>
          <a:noFill/>
          <a:ln>
            <a:noFill/>
          </a:ln>
        </p:spPr>
      </p:pic>
      <p:pic>
        <p:nvPicPr>
          <p:cNvPr descr="a green icon with a white check mark inside of it (Provided by Tenor)" id="303" name="Google Shape;303;p60"/>
          <p:cNvPicPr preferRelativeResize="0"/>
          <p:nvPr/>
        </p:nvPicPr>
        <p:blipFill>
          <a:blip r:embed="rId5">
            <a:alphaModFix/>
          </a:blip>
          <a:stretch>
            <a:fillRect/>
          </a:stretch>
        </p:blipFill>
        <p:spPr>
          <a:xfrm>
            <a:off x="3855450" y="3262962"/>
            <a:ext cx="205725" cy="205725"/>
          </a:xfrm>
          <a:prstGeom prst="rect">
            <a:avLst/>
          </a:prstGeom>
          <a:noFill/>
          <a:ln>
            <a:noFill/>
          </a:ln>
        </p:spPr>
      </p:pic>
      <p:pic>
        <p:nvPicPr>
          <p:cNvPr descr="a green icon with a white check mark inside of it (Provided by Tenor)" id="304" name="Google Shape;304;p60"/>
          <p:cNvPicPr preferRelativeResize="0"/>
          <p:nvPr/>
        </p:nvPicPr>
        <p:blipFill>
          <a:blip r:embed="rId5">
            <a:alphaModFix/>
          </a:blip>
          <a:stretch>
            <a:fillRect/>
          </a:stretch>
        </p:blipFill>
        <p:spPr>
          <a:xfrm>
            <a:off x="3855450" y="3687050"/>
            <a:ext cx="205725" cy="205725"/>
          </a:xfrm>
          <a:prstGeom prst="rect">
            <a:avLst/>
          </a:prstGeom>
          <a:noFill/>
          <a:ln>
            <a:noFill/>
          </a:ln>
        </p:spPr>
      </p:pic>
      <p:pic>
        <p:nvPicPr>
          <p:cNvPr descr="a green icon with a white check mark inside of it (Provided by Tenor)" id="305" name="Google Shape;305;p60"/>
          <p:cNvPicPr preferRelativeResize="0"/>
          <p:nvPr/>
        </p:nvPicPr>
        <p:blipFill>
          <a:blip r:embed="rId5">
            <a:alphaModFix/>
          </a:blip>
          <a:stretch>
            <a:fillRect/>
          </a:stretch>
        </p:blipFill>
        <p:spPr>
          <a:xfrm>
            <a:off x="3855450" y="4323175"/>
            <a:ext cx="205725" cy="20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1"/>
          <p:cNvSpPr/>
          <p:nvPr/>
        </p:nvSpPr>
        <p:spPr>
          <a:xfrm>
            <a:off x="838074" y="477775"/>
            <a:ext cx="7908000" cy="6048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4B8D"/>
              </a:buClr>
              <a:buSzPts val="3000"/>
              <a:buFont typeface="Arial"/>
              <a:buNone/>
            </a:pPr>
            <a:r>
              <a:rPr lang="en-US" sz="3000">
                <a:solidFill>
                  <a:srgbClr val="004B8D"/>
                </a:solidFill>
              </a:rPr>
              <a:t>What is a Covert Channel?</a:t>
            </a:r>
            <a:endParaRPr b="0" i="0" sz="3000" u="none" cap="none" strike="noStrike">
              <a:latin typeface="Arial"/>
              <a:ea typeface="Arial"/>
              <a:cs typeface="Arial"/>
              <a:sym typeface="Arial"/>
            </a:endParaRPr>
          </a:p>
        </p:txBody>
      </p:sp>
      <p:sp>
        <p:nvSpPr>
          <p:cNvPr id="311" name="Google Shape;311;p61"/>
          <p:cNvSpPr/>
          <p:nvPr/>
        </p:nvSpPr>
        <p:spPr>
          <a:xfrm>
            <a:off x="838075" y="1441425"/>
            <a:ext cx="6304200" cy="27654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1001"/>
              </a:spcBef>
              <a:spcAft>
                <a:spcPts val="0"/>
              </a:spcAft>
              <a:buNone/>
            </a:pPr>
            <a:r>
              <a:rPr b="1" lang="en-US" sz="1600"/>
              <a:t>MITRE Definition: </a:t>
            </a:r>
            <a:r>
              <a:rPr lang="en-US" sz="1600"/>
              <a:t>A way to transfer data that was not intended by the system’s designer [2].</a:t>
            </a:r>
            <a:endParaRPr sz="1600"/>
          </a:p>
          <a:p>
            <a:pPr indent="-330200" lvl="0" marL="457200" marR="0" rtl="0" algn="l">
              <a:lnSpc>
                <a:spcPct val="150000"/>
              </a:lnSpc>
              <a:spcBef>
                <a:spcPts val="1001"/>
              </a:spcBef>
              <a:spcAft>
                <a:spcPts val="0"/>
              </a:spcAft>
              <a:buSzPts val="1600"/>
              <a:buChar char="●"/>
            </a:pPr>
            <a:r>
              <a:rPr lang="en-US" sz="1600"/>
              <a:t>Covert channels “hide in plain sight”</a:t>
            </a:r>
            <a:endParaRPr sz="1600"/>
          </a:p>
          <a:p>
            <a:pPr indent="-330200" lvl="0" marL="457200" marR="0" rtl="0" algn="l">
              <a:lnSpc>
                <a:spcPct val="150000"/>
              </a:lnSpc>
              <a:spcBef>
                <a:spcPts val="0"/>
              </a:spcBef>
              <a:spcAft>
                <a:spcPts val="0"/>
              </a:spcAft>
              <a:buSzPts val="1600"/>
              <a:buChar char="●"/>
            </a:pPr>
            <a:r>
              <a:rPr lang="en-US" sz="1600"/>
              <a:t>Often rely on unconventional methods</a:t>
            </a:r>
            <a:endParaRPr sz="1600"/>
          </a:p>
          <a:p>
            <a:pPr indent="-330200" lvl="0" marL="457200" marR="0" rtl="0" algn="l">
              <a:lnSpc>
                <a:spcPct val="150000"/>
              </a:lnSpc>
              <a:spcBef>
                <a:spcPts val="0"/>
              </a:spcBef>
              <a:spcAft>
                <a:spcPts val="0"/>
              </a:spcAft>
              <a:buSzPts val="1600"/>
              <a:buChar char="●"/>
            </a:pPr>
            <a:r>
              <a:rPr lang="en-US" sz="1600"/>
              <a:t>Challenge of balancing stealth and data throughput</a:t>
            </a:r>
            <a:endParaRPr sz="1600"/>
          </a:p>
          <a:p>
            <a:pPr indent="-330200" lvl="0" marL="457200" marR="0" rtl="0" algn="l">
              <a:lnSpc>
                <a:spcPct val="150000"/>
              </a:lnSpc>
              <a:spcBef>
                <a:spcPts val="0"/>
              </a:spcBef>
              <a:spcAft>
                <a:spcPts val="0"/>
              </a:spcAft>
              <a:buSzPts val="1600"/>
              <a:buChar char="●"/>
            </a:pPr>
            <a:r>
              <a:rPr lang="en-US" sz="1600"/>
              <a:t>Design choices of medium and protocol</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